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sldIdLst>
    <p:sldId id="258" r:id="rId3"/>
    <p:sldId id="257" r:id="rId4"/>
    <p:sldId id="259" r:id="rId5"/>
    <p:sldId id="264" r:id="rId6"/>
    <p:sldId id="260" r:id="rId7"/>
    <p:sldId id="266" r:id="rId8"/>
    <p:sldId id="261" r:id="rId9"/>
    <p:sldId id="267" r:id="rId10"/>
    <p:sldId id="262" r:id="rId11"/>
    <p:sldId id="263" r:id="rId12"/>
    <p:sldId id="265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275836-4531-4394-9CC3-4D762E77483D}" v="10" dt="2022-07-04T13:32:10.4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>
        <p:scale>
          <a:sx n="95" d="100"/>
          <a:sy n="95" d="100"/>
        </p:scale>
        <p:origin x="-138" y="-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microsoft.com/office/2015/10/relationships/revisionInfo" Target="revisionInfo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F00526-85DD-453C-96C4-2608C8F687DC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19D13E2-7EB7-4308-B301-22646C676C39}">
      <dgm:prSet phldrT="[Текст]"/>
      <dgm:spPr/>
      <dgm:t>
        <a:bodyPr/>
        <a:lstStyle/>
        <a:p>
          <a:r>
            <a:rPr lang="uk-UA" dirty="0"/>
            <a:t>Крок 1</a:t>
          </a:r>
          <a:endParaRPr lang="ru-RU" dirty="0"/>
        </a:p>
      </dgm:t>
    </dgm:pt>
    <dgm:pt modelId="{215A23BF-1FF2-4691-B168-B59980AFAE88}" type="parTrans" cxnId="{1CCEEF93-2BFF-426C-8D28-DDF426006F4D}">
      <dgm:prSet/>
      <dgm:spPr/>
      <dgm:t>
        <a:bodyPr/>
        <a:lstStyle/>
        <a:p>
          <a:endParaRPr lang="ru-RU"/>
        </a:p>
      </dgm:t>
    </dgm:pt>
    <dgm:pt modelId="{647F93ED-A4EE-4DB7-801A-9D3AA82E8D37}" type="sibTrans" cxnId="{1CCEEF93-2BFF-426C-8D28-DDF426006F4D}">
      <dgm:prSet/>
      <dgm:spPr/>
      <dgm:t>
        <a:bodyPr/>
        <a:lstStyle/>
        <a:p>
          <a:endParaRPr lang="ru-RU"/>
        </a:p>
      </dgm:t>
    </dgm:pt>
    <dgm:pt modelId="{84D201DF-C932-4A87-9BA2-DF763253E526}">
      <dgm:prSet phldrT="[Текст]"/>
      <dgm:spPr/>
      <dgm:t>
        <a:bodyPr/>
        <a:lstStyle/>
        <a:p>
          <a:r>
            <a:rPr lang="uk-UA" dirty="0"/>
            <a:t>Крок 2</a:t>
          </a:r>
          <a:endParaRPr lang="ru-RU" dirty="0"/>
        </a:p>
      </dgm:t>
    </dgm:pt>
    <dgm:pt modelId="{2630F77A-D9C2-4C2A-94AA-5D936008C411}" type="parTrans" cxnId="{A88009D5-8BEF-4210-BB76-F45437C9F659}">
      <dgm:prSet/>
      <dgm:spPr/>
      <dgm:t>
        <a:bodyPr/>
        <a:lstStyle/>
        <a:p>
          <a:endParaRPr lang="ru-RU"/>
        </a:p>
      </dgm:t>
    </dgm:pt>
    <dgm:pt modelId="{9DAA1308-B8AF-427C-A230-B97BB48336A1}" type="sibTrans" cxnId="{A88009D5-8BEF-4210-BB76-F45437C9F659}">
      <dgm:prSet/>
      <dgm:spPr/>
      <dgm:t>
        <a:bodyPr/>
        <a:lstStyle/>
        <a:p>
          <a:endParaRPr lang="ru-RU"/>
        </a:p>
      </dgm:t>
    </dgm:pt>
    <dgm:pt modelId="{44EB953E-76B6-47EC-A688-E5D8308841AF}">
      <dgm:prSet phldrT="[Текст]" custT="1"/>
      <dgm:spPr/>
      <dgm:t>
        <a:bodyPr/>
        <a:lstStyle/>
        <a:p>
          <a:pPr algn="just"/>
          <a:r>
            <a:rPr lang="uk-UA" sz="20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Контрактна форма навчання: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E1896BF2-7F81-4748-9146-8AA7318DDFC4}" type="parTrans" cxnId="{56107F0D-8290-4E76-9961-4F61138CB076}">
      <dgm:prSet/>
      <dgm:spPr/>
      <dgm:t>
        <a:bodyPr/>
        <a:lstStyle/>
        <a:p>
          <a:endParaRPr lang="ru-RU"/>
        </a:p>
      </dgm:t>
    </dgm:pt>
    <dgm:pt modelId="{6B57CAB3-5A02-4085-A4F2-04E9FD41994A}" type="sibTrans" cxnId="{56107F0D-8290-4E76-9961-4F61138CB076}">
      <dgm:prSet/>
      <dgm:spPr/>
      <dgm:t>
        <a:bodyPr/>
        <a:lstStyle/>
        <a:p>
          <a:endParaRPr lang="ru-RU"/>
        </a:p>
      </dgm:t>
    </dgm:pt>
    <dgm:pt modelId="{E45AE29F-3F37-422F-889D-888539FF1375}">
      <dgm:prSet phldrT="[Текст]"/>
      <dgm:spPr/>
      <dgm:t>
        <a:bodyPr/>
        <a:lstStyle/>
        <a:p>
          <a:r>
            <a:rPr lang="uk-UA" sz="1700" dirty="0">
              <a:latin typeface="Arial" pitchFamily="34" charset="0"/>
              <a:cs typeface="Arial" pitchFamily="34" charset="0"/>
            </a:rPr>
            <a:t>3. Мотиваційний лист</a:t>
          </a:r>
          <a:endParaRPr lang="ru-RU" sz="1700" dirty="0">
            <a:latin typeface="Arial" pitchFamily="34" charset="0"/>
            <a:cs typeface="Arial" pitchFamily="34" charset="0"/>
          </a:endParaRPr>
        </a:p>
      </dgm:t>
    </dgm:pt>
    <dgm:pt modelId="{6566C31F-CE05-40DE-854A-FBA8AAE2B215}" type="parTrans" cxnId="{2142F6D8-FCF0-4D63-8D59-7429B9BAE059}">
      <dgm:prSet/>
      <dgm:spPr/>
      <dgm:t>
        <a:bodyPr/>
        <a:lstStyle/>
        <a:p>
          <a:endParaRPr lang="ru-RU"/>
        </a:p>
      </dgm:t>
    </dgm:pt>
    <dgm:pt modelId="{4F726D53-C416-4450-B179-EE83229B414F}" type="sibTrans" cxnId="{2142F6D8-FCF0-4D63-8D59-7429B9BAE059}">
      <dgm:prSet/>
      <dgm:spPr/>
      <dgm:t>
        <a:bodyPr/>
        <a:lstStyle/>
        <a:p>
          <a:endParaRPr lang="ru-RU"/>
        </a:p>
      </dgm:t>
    </dgm:pt>
    <dgm:pt modelId="{4E888317-37FE-4F7F-8D69-3A8E5F67AEF8}">
      <dgm:prSet phldrT="[Текст]"/>
      <dgm:spPr/>
      <dgm:t>
        <a:bodyPr/>
        <a:lstStyle/>
        <a:p>
          <a:r>
            <a:rPr lang="uk-UA" sz="1700" dirty="0">
              <a:latin typeface="Arial" pitchFamily="34" charset="0"/>
              <a:cs typeface="Arial" pitchFamily="34" charset="0"/>
            </a:rPr>
            <a:t>4. Заява</a:t>
          </a:r>
          <a:endParaRPr lang="ru-RU" sz="1700" dirty="0">
            <a:latin typeface="Arial" pitchFamily="34" charset="0"/>
            <a:cs typeface="Arial" pitchFamily="34" charset="0"/>
          </a:endParaRPr>
        </a:p>
      </dgm:t>
    </dgm:pt>
    <dgm:pt modelId="{30661313-78D7-4544-9CDA-68466F9DE361}" type="parTrans" cxnId="{0EFB70B4-D0EB-46CD-B317-F680BE329F42}">
      <dgm:prSet/>
      <dgm:spPr/>
      <dgm:t>
        <a:bodyPr/>
        <a:lstStyle/>
        <a:p>
          <a:endParaRPr lang="ru-RU"/>
        </a:p>
      </dgm:t>
    </dgm:pt>
    <dgm:pt modelId="{DADA4FD3-BED4-4B9C-AFB4-ACC1DBD5FE27}" type="sibTrans" cxnId="{0EFB70B4-D0EB-46CD-B317-F680BE329F42}">
      <dgm:prSet/>
      <dgm:spPr/>
      <dgm:t>
        <a:bodyPr/>
        <a:lstStyle/>
        <a:p>
          <a:endParaRPr lang="ru-RU"/>
        </a:p>
      </dgm:t>
    </dgm:pt>
    <dgm:pt modelId="{F3E21194-FF66-4AA7-BAD1-A09A13D57033}">
      <dgm:prSet phldrT="[Текст]"/>
      <dgm:spPr/>
      <dgm:t>
        <a:bodyPr/>
        <a:lstStyle/>
        <a:p>
          <a:r>
            <a:rPr lang="uk-UA" sz="1700" dirty="0">
              <a:latin typeface="Arial" pitchFamily="34" charset="0"/>
              <a:cs typeface="Arial" pitchFamily="34" charset="0"/>
            </a:rPr>
            <a:t>1. Магістерський </a:t>
          </a:r>
          <a:r>
            <a:rPr lang="uk-UA" sz="1700">
              <a:latin typeface="Arial" pitchFamily="34" charset="0"/>
              <a:cs typeface="Arial" pitchFamily="34" charset="0"/>
            </a:rPr>
            <a:t>тест </a:t>
          </a:r>
          <a:r>
            <a:rPr lang="uk-UA" sz="1700" smtClean="0">
              <a:latin typeface="Arial" pitchFamily="34" charset="0"/>
              <a:cs typeface="Arial" pitchFamily="34" charset="0"/>
            </a:rPr>
            <a:t>навчальної компетентності</a:t>
          </a:r>
          <a:endParaRPr lang="ru-RU" sz="1700" dirty="0">
            <a:latin typeface="Arial" pitchFamily="34" charset="0"/>
            <a:cs typeface="Arial" pitchFamily="34" charset="0"/>
          </a:endParaRPr>
        </a:p>
      </dgm:t>
    </dgm:pt>
    <dgm:pt modelId="{C6985625-9D8E-43E3-A970-EF711CC3CCD9}" type="parTrans" cxnId="{65B5F233-89BF-4A90-B332-48B0AE535D84}">
      <dgm:prSet/>
      <dgm:spPr/>
      <dgm:t>
        <a:bodyPr/>
        <a:lstStyle/>
        <a:p>
          <a:endParaRPr lang="ru-RU"/>
        </a:p>
      </dgm:t>
    </dgm:pt>
    <dgm:pt modelId="{677BE8EB-1A37-4FE7-A7A6-AD1C7C29868B}" type="sibTrans" cxnId="{65B5F233-89BF-4A90-B332-48B0AE535D84}">
      <dgm:prSet/>
      <dgm:spPr/>
      <dgm:t>
        <a:bodyPr/>
        <a:lstStyle/>
        <a:p>
          <a:endParaRPr lang="ru-RU"/>
        </a:p>
      </dgm:t>
    </dgm:pt>
    <dgm:pt modelId="{C27A21F7-A16B-4225-AAEB-C46357DC9784}">
      <dgm:prSet custT="1"/>
      <dgm:spPr/>
      <dgm:t>
        <a:bodyPr/>
        <a:lstStyle/>
        <a:p>
          <a:pPr algn="just"/>
          <a:r>
            <a:rPr lang="uk-UA" sz="2000" dirty="0">
              <a:latin typeface="Arial" pitchFamily="34" charset="0"/>
              <a:cs typeface="Arial" pitchFamily="34" charset="0"/>
            </a:rPr>
            <a:t>1. Мотиваційний лист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4D701B5F-EA50-4949-9184-A950E8D88778}" type="parTrans" cxnId="{8530C9D4-A852-4119-8B07-C6AA8D1CA62B}">
      <dgm:prSet/>
      <dgm:spPr/>
      <dgm:t>
        <a:bodyPr/>
        <a:lstStyle/>
        <a:p>
          <a:endParaRPr lang="ru-RU"/>
        </a:p>
      </dgm:t>
    </dgm:pt>
    <dgm:pt modelId="{17AF2708-6736-4D3A-AA89-E7DA06CBBC34}" type="sibTrans" cxnId="{8530C9D4-A852-4119-8B07-C6AA8D1CA62B}">
      <dgm:prSet/>
      <dgm:spPr/>
      <dgm:t>
        <a:bodyPr/>
        <a:lstStyle/>
        <a:p>
          <a:endParaRPr lang="ru-RU"/>
        </a:p>
      </dgm:t>
    </dgm:pt>
    <dgm:pt modelId="{3E347EFB-4C94-4421-A694-862B7AF6BE75}">
      <dgm:prSet custT="1"/>
      <dgm:spPr/>
      <dgm:t>
        <a:bodyPr/>
        <a:lstStyle/>
        <a:p>
          <a:pPr algn="just"/>
          <a:r>
            <a:rPr lang="uk-UA" sz="2000" dirty="0">
              <a:latin typeface="Arial" pitchFamily="34" charset="0"/>
              <a:cs typeface="Arial" pitchFamily="34" charset="0"/>
            </a:rPr>
            <a:t>2. Заява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8EFE4B56-D32C-4B3A-B818-D9FA8DE9DD11}" type="parTrans" cxnId="{3654AE12-4EBF-4051-A003-68526CD56D3C}">
      <dgm:prSet/>
      <dgm:spPr/>
      <dgm:t>
        <a:bodyPr/>
        <a:lstStyle/>
        <a:p>
          <a:endParaRPr lang="ru-RU"/>
        </a:p>
      </dgm:t>
    </dgm:pt>
    <dgm:pt modelId="{8ABAED16-1985-4652-8C21-68DF6B09A0A9}" type="sibTrans" cxnId="{3654AE12-4EBF-4051-A003-68526CD56D3C}">
      <dgm:prSet/>
      <dgm:spPr/>
      <dgm:t>
        <a:bodyPr/>
        <a:lstStyle/>
        <a:p>
          <a:endParaRPr lang="ru-RU"/>
        </a:p>
      </dgm:t>
    </dgm:pt>
    <dgm:pt modelId="{875912B6-81CB-42C6-97FF-979006F43933}">
      <dgm:prSet phldrT="[Текст]"/>
      <dgm:spPr/>
      <dgm:t>
        <a:bodyPr/>
        <a:lstStyle/>
        <a:p>
          <a:r>
            <a:rPr lang="uk-UA" sz="1700" dirty="0">
              <a:latin typeface="Arial" pitchFamily="34" charset="0"/>
              <a:cs typeface="Arial" pitchFamily="34" charset="0"/>
            </a:rPr>
            <a:t>2</a:t>
          </a:r>
          <a:r>
            <a:rPr lang="uk-UA" sz="1700">
              <a:latin typeface="Arial" pitchFamily="34" charset="0"/>
              <a:cs typeface="Arial" pitchFamily="34" charset="0"/>
            </a:rPr>
            <a:t>. </a:t>
          </a:r>
          <a:r>
            <a:rPr lang="uk-UA" sz="1700" smtClean="0">
              <a:latin typeface="Arial" pitchFamily="34" charset="0"/>
              <a:cs typeface="Arial" pitchFamily="34" charset="0"/>
            </a:rPr>
            <a:t>Фаховий іспит в </a:t>
          </a:r>
          <a:r>
            <a:rPr lang="uk-UA" sz="1700" dirty="0">
              <a:latin typeface="Arial" pitchFamily="34" charset="0"/>
              <a:cs typeface="Arial" pitchFamily="34" charset="0"/>
            </a:rPr>
            <a:t>ХНЕУ ім. С. Кузнеця</a:t>
          </a:r>
          <a:endParaRPr lang="ru-RU" sz="1700" dirty="0">
            <a:latin typeface="Arial" pitchFamily="34" charset="0"/>
            <a:cs typeface="Arial" pitchFamily="34" charset="0"/>
          </a:endParaRPr>
        </a:p>
      </dgm:t>
    </dgm:pt>
    <dgm:pt modelId="{45A0EEE4-33D1-4C88-893C-FA47862B6AF4}" type="parTrans" cxnId="{56AC0D1B-0039-4628-AEEA-8CCE658D64BF}">
      <dgm:prSet/>
      <dgm:spPr/>
      <dgm:t>
        <a:bodyPr/>
        <a:lstStyle/>
        <a:p>
          <a:endParaRPr lang="ru-RU"/>
        </a:p>
      </dgm:t>
    </dgm:pt>
    <dgm:pt modelId="{AFC892D0-5959-4521-A488-373D55385C10}" type="sibTrans" cxnId="{56AC0D1B-0039-4628-AEEA-8CCE658D64BF}">
      <dgm:prSet/>
      <dgm:spPr/>
      <dgm:t>
        <a:bodyPr/>
        <a:lstStyle/>
        <a:p>
          <a:endParaRPr lang="ru-RU"/>
        </a:p>
      </dgm:t>
    </dgm:pt>
    <dgm:pt modelId="{7613A7C3-729F-4874-8796-8E0F77639FEB}">
      <dgm:prSet phldrT="[Текст]" custT="1"/>
      <dgm:spPr/>
      <dgm:t>
        <a:bodyPr/>
        <a:lstStyle/>
        <a:p>
          <a:r>
            <a:rPr lang="uk-UA" sz="2000" b="1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Бюджетна форма навчання:</a:t>
          </a:r>
          <a:endParaRPr lang="ru-RU" sz="2000" dirty="0">
            <a:latin typeface="Arial" pitchFamily="34" charset="0"/>
            <a:cs typeface="Arial" pitchFamily="34" charset="0"/>
          </a:endParaRPr>
        </a:p>
      </dgm:t>
    </dgm:pt>
    <dgm:pt modelId="{65C67050-6E58-4E23-BC20-C95BDA33013E}" type="parTrans" cxnId="{6BC75175-09E0-43F0-B2B7-2AD8771D6A24}">
      <dgm:prSet/>
      <dgm:spPr/>
      <dgm:t>
        <a:bodyPr/>
        <a:lstStyle/>
        <a:p>
          <a:endParaRPr lang="uk-UA"/>
        </a:p>
      </dgm:t>
    </dgm:pt>
    <dgm:pt modelId="{C0194524-1F49-49FD-9263-514B6F263EE7}" type="sibTrans" cxnId="{6BC75175-09E0-43F0-B2B7-2AD8771D6A24}">
      <dgm:prSet/>
      <dgm:spPr/>
      <dgm:t>
        <a:bodyPr/>
        <a:lstStyle/>
        <a:p>
          <a:endParaRPr lang="uk-UA"/>
        </a:p>
      </dgm:t>
    </dgm:pt>
    <dgm:pt modelId="{B8D10471-DA85-4AA7-A16D-3EED3EB3459E}" type="pres">
      <dgm:prSet presAssocID="{96F00526-85DD-453C-96C4-2608C8F687DC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9F450F80-C7F1-4751-BFC9-190741E159CC}" type="pres">
      <dgm:prSet presAssocID="{319D13E2-7EB7-4308-B301-22646C676C39}" presName="composite" presStyleCnt="0"/>
      <dgm:spPr/>
    </dgm:pt>
    <dgm:pt modelId="{6D2FA827-F5AA-49FD-965F-0B1A4A750E67}" type="pres">
      <dgm:prSet presAssocID="{319D13E2-7EB7-4308-B301-22646C676C3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882BB21-6B45-4AD1-A618-F51F3072E979}" type="pres">
      <dgm:prSet presAssocID="{319D13E2-7EB7-4308-B301-22646C676C39}" presName="descendantText" presStyleLbl="alignAcc1" presStyleIdx="0" presStyleCnt="2" custScaleY="10301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59B233C-AE03-4CC3-8419-612F920D8001}" type="pres">
      <dgm:prSet presAssocID="{647F93ED-A4EE-4DB7-801A-9D3AA82E8D37}" presName="sp" presStyleCnt="0"/>
      <dgm:spPr/>
    </dgm:pt>
    <dgm:pt modelId="{4E34B4C5-FCAB-40F1-A376-4AAA148C71EA}" type="pres">
      <dgm:prSet presAssocID="{84D201DF-C932-4A87-9BA2-DF763253E526}" presName="composite" presStyleCnt="0"/>
      <dgm:spPr/>
    </dgm:pt>
    <dgm:pt modelId="{4109558D-92D4-4348-8E2C-939FE0908425}" type="pres">
      <dgm:prSet presAssocID="{84D201DF-C932-4A87-9BA2-DF763253E526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A5DFB91-E8F8-458E-8E19-2D1D8D037DC8}" type="pres">
      <dgm:prSet presAssocID="{84D201DF-C932-4A87-9BA2-DF763253E526}" presName="descendantText" presStyleLbl="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7AF717CF-ED38-4923-9954-F1C292CE360F}" type="presOf" srcId="{F3E21194-FF66-4AA7-BAD1-A09A13D57033}" destId="{8882BB21-6B45-4AD1-A618-F51F3072E979}" srcOrd="0" destOrd="1" presId="urn:microsoft.com/office/officeart/2005/8/layout/chevron2"/>
    <dgm:cxn modelId="{56AC0D1B-0039-4628-AEEA-8CCE658D64BF}" srcId="{319D13E2-7EB7-4308-B301-22646C676C39}" destId="{875912B6-81CB-42C6-97FF-979006F43933}" srcOrd="2" destOrd="0" parTransId="{45A0EEE4-33D1-4C88-893C-FA47862B6AF4}" sibTransId="{AFC892D0-5959-4521-A488-373D55385C10}"/>
    <dgm:cxn modelId="{E4016B67-A34E-4178-9507-84AEA798FAB5}" type="presOf" srcId="{3E347EFB-4C94-4421-A694-862B7AF6BE75}" destId="{1A5DFB91-E8F8-458E-8E19-2D1D8D037DC8}" srcOrd="0" destOrd="2" presId="urn:microsoft.com/office/officeart/2005/8/layout/chevron2"/>
    <dgm:cxn modelId="{3654AE12-4EBF-4051-A003-68526CD56D3C}" srcId="{84D201DF-C932-4A87-9BA2-DF763253E526}" destId="{3E347EFB-4C94-4421-A694-862B7AF6BE75}" srcOrd="2" destOrd="0" parTransId="{8EFE4B56-D32C-4B3A-B818-D9FA8DE9DD11}" sibTransId="{8ABAED16-1985-4652-8C21-68DF6B09A0A9}"/>
    <dgm:cxn modelId="{A88009D5-8BEF-4210-BB76-F45437C9F659}" srcId="{96F00526-85DD-453C-96C4-2608C8F687DC}" destId="{84D201DF-C932-4A87-9BA2-DF763253E526}" srcOrd="1" destOrd="0" parTransId="{2630F77A-D9C2-4C2A-94AA-5D936008C411}" sibTransId="{9DAA1308-B8AF-427C-A230-B97BB48336A1}"/>
    <dgm:cxn modelId="{1CCEEF93-2BFF-426C-8D28-DDF426006F4D}" srcId="{96F00526-85DD-453C-96C4-2608C8F687DC}" destId="{319D13E2-7EB7-4308-B301-22646C676C39}" srcOrd="0" destOrd="0" parTransId="{215A23BF-1FF2-4691-B168-B59980AFAE88}" sibTransId="{647F93ED-A4EE-4DB7-801A-9D3AA82E8D37}"/>
    <dgm:cxn modelId="{7E3E5B08-F077-4871-A5BE-49C0EBB12D05}" type="presOf" srcId="{C27A21F7-A16B-4225-AAEB-C46357DC9784}" destId="{1A5DFB91-E8F8-458E-8E19-2D1D8D037DC8}" srcOrd="0" destOrd="1" presId="urn:microsoft.com/office/officeart/2005/8/layout/chevron2"/>
    <dgm:cxn modelId="{87A9B1D4-2291-4BC3-87BC-0D9992EFBA69}" type="presOf" srcId="{E45AE29F-3F37-422F-889D-888539FF1375}" destId="{8882BB21-6B45-4AD1-A618-F51F3072E979}" srcOrd="0" destOrd="3" presId="urn:microsoft.com/office/officeart/2005/8/layout/chevron2"/>
    <dgm:cxn modelId="{8530C9D4-A852-4119-8B07-C6AA8D1CA62B}" srcId="{84D201DF-C932-4A87-9BA2-DF763253E526}" destId="{C27A21F7-A16B-4225-AAEB-C46357DC9784}" srcOrd="1" destOrd="0" parTransId="{4D701B5F-EA50-4949-9184-A950E8D88778}" sibTransId="{17AF2708-6736-4D3A-AA89-E7DA06CBBC34}"/>
    <dgm:cxn modelId="{20353D91-8E2A-4E6E-B239-760891AA3F75}" type="presOf" srcId="{44EB953E-76B6-47EC-A688-E5D8308841AF}" destId="{1A5DFB91-E8F8-458E-8E19-2D1D8D037DC8}" srcOrd="0" destOrd="0" presId="urn:microsoft.com/office/officeart/2005/8/layout/chevron2"/>
    <dgm:cxn modelId="{EC69C2CA-2875-417E-B651-880D1C223071}" type="presOf" srcId="{4E888317-37FE-4F7F-8D69-3A8E5F67AEF8}" destId="{8882BB21-6B45-4AD1-A618-F51F3072E979}" srcOrd="0" destOrd="4" presId="urn:microsoft.com/office/officeart/2005/8/layout/chevron2"/>
    <dgm:cxn modelId="{0A4405E4-7993-496B-AF39-4B784E301B39}" type="presOf" srcId="{7613A7C3-729F-4874-8796-8E0F77639FEB}" destId="{8882BB21-6B45-4AD1-A618-F51F3072E979}" srcOrd="0" destOrd="0" presId="urn:microsoft.com/office/officeart/2005/8/layout/chevron2"/>
    <dgm:cxn modelId="{6BC75175-09E0-43F0-B2B7-2AD8771D6A24}" srcId="{319D13E2-7EB7-4308-B301-22646C676C39}" destId="{7613A7C3-729F-4874-8796-8E0F77639FEB}" srcOrd="0" destOrd="0" parTransId="{65C67050-6E58-4E23-BC20-C95BDA33013E}" sibTransId="{C0194524-1F49-49FD-9263-514B6F263EE7}"/>
    <dgm:cxn modelId="{2142F6D8-FCF0-4D63-8D59-7429B9BAE059}" srcId="{319D13E2-7EB7-4308-B301-22646C676C39}" destId="{E45AE29F-3F37-422F-889D-888539FF1375}" srcOrd="3" destOrd="0" parTransId="{6566C31F-CE05-40DE-854A-FBA8AAE2B215}" sibTransId="{4F726D53-C416-4450-B179-EE83229B414F}"/>
    <dgm:cxn modelId="{A44EFD47-341D-470E-9CFE-5C30ACFC3404}" type="presOf" srcId="{96F00526-85DD-453C-96C4-2608C8F687DC}" destId="{B8D10471-DA85-4AA7-A16D-3EED3EB3459E}" srcOrd="0" destOrd="0" presId="urn:microsoft.com/office/officeart/2005/8/layout/chevron2"/>
    <dgm:cxn modelId="{2249C188-69BA-45BD-9071-5D9AB5ED29A7}" type="presOf" srcId="{84D201DF-C932-4A87-9BA2-DF763253E526}" destId="{4109558D-92D4-4348-8E2C-939FE0908425}" srcOrd="0" destOrd="0" presId="urn:microsoft.com/office/officeart/2005/8/layout/chevron2"/>
    <dgm:cxn modelId="{0EFB70B4-D0EB-46CD-B317-F680BE329F42}" srcId="{319D13E2-7EB7-4308-B301-22646C676C39}" destId="{4E888317-37FE-4F7F-8D69-3A8E5F67AEF8}" srcOrd="4" destOrd="0" parTransId="{30661313-78D7-4544-9CDA-68466F9DE361}" sibTransId="{DADA4FD3-BED4-4B9C-AFB4-ACC1DBD5FE27}"/>
    <dgm:cxn modelId="{EF70B50B-E0B2-4015-B377-801BDDB5B303}" type="presOf" srcId="{319D13E2-7EB7-4308-B301-22646C676C39}" destId="{6D2FA827-F5AA-49FD-965F-0B1A4A750E67}" srcOrd="0" destOrd="0" presId="urn:microsoft.com/office/officeart/2005/8/layout/chevron2"/>
    <dgm:cxn modelId="{8860FB53-5453-4059-BA15-AE3E731FE8AC}" type="presOf" srcId="{875912B6-81CB-42C6-97FF-979006F43933}" destId="{8882BB21-6B45-4AD1-A618-F51F3072E979}" srcOrd="0" destOrd="2" presId="urn:microsoft.com/office/officeart/2005/8/layout/chevron2"/>
    <dgm:cxn modelId="{56107F0D-8290-4E76-9961-4F61138CB076}" srcId="{84D201DF-C932-4A87-9BA2-DF763253E526}" destId="{44EB953E-76B6-47EC-A688-E5D8308841AF}" srcOrd="0" destOrd="0" parTransId="{E1896BF2-7F81-4748-9146-8AA7318DDFC4}" sibTransId="{6B57CAB3-5A02-4085-A4F2-04E9FD41994A}"/>
    <dgm:cxn modelId="{65B5F233-89BF-4A90-B332-48B0AE535D84}" srcId="{319D13E2-7EB7-4308-B301-22646C676C39}" destId="{F3E21194-FF66-4AA7-BAD1-A09A13D57033}" srcOrd="1" destOrd="0" parTransId="{C6985625-9D8E-43E3-A970-EF711CC3CCD9}" sibTransId="{677BE8EB-1A37-4FE7-A7A6-AD1C7C29868B}"/>
    <dgm:cxn modelId="{5840D1AA-5AB2-43D0-8B35-51579D32685A}" type="presParOf" srcId="{B8D10471-DA85-4AA7-A16D-3EED3EB3459E}" destId="{9F450F80-C7F1-4751-BFC9-190741E159CC}" srcOrd="0" destOrd="0" presId="urn:microsoft.com/office/officeart/2005/8/layout/chevron2"/>
    <dgm:cxn modelId="{8BFFC07E-DA56-4B0B-8C6D-D178655B9545}" type="presParOf" srcId="{9F450F80-C7F1-4751-BFC9-190741E159CC}" destId="{6D2FA827-F5AA-49FD-965F-0B1A4A750E67}" srcOrd="0" destOrd="0" presId="urn:microsoft.com/office/officeart/2005/8/layout/chevron2"/>
    <dgm:cxn modelId="{6B017F0C-F8E2-4A89-B925-EB2CBDF0DE33}" type="presParOf" srcId="{9F450F80-C7F1-4751-BFC9-190741E159CC}" destId="{8882BB21-6B45-4AD1-A618-F51F3072E979}" srcOrd="1" destOrd="0" presId="urn:microsoft.com/office/officeart/2005/8/layout/chevron2"/>
    <dgm:cxn modelId="{E5F1D5DE-5BA1-4C6E-831D-837DDFA89240}" type="presParOf" srcId="{B8D10471-DA85-4AA7-A16D-3EED3EB3459E}" destId="{559B233C-AE03-4CC3-8419-612F920D8001}" srcOrd="1" destOrd="0" presId="urn:microsoft.com/office/officeart/2005/8/layout/chevron2"/>
    <dgm:cxn modelId="{51C87E12-FD93-4E9B-B874-FFC7E810324E}" type="presParOf" srcId="{B8D10471-DA85-4AA7-A16D-3EED3EB3459E}" destId="{4E34B4C5-FCAB-40F1-A376-4AAA148C71EA}" srcOrd="2" destOrd="0" presId="urn:microsoft.com/office/officeart/2005/8/layout/chevron2"/>
    <dgm:cxn modelId="{1553D884-22D4-4BFA-82B8-7D849F9F54BE}" type="presParOf" srcId="{4E34B4C5-FCAB-40F1-A376-4AAA148C71EA}" destId="{4109558D-92D4-4348-8E2C-939FE0908425}" srcOrd="0" destOrd="0" presId="urn:microsoft.com/office/officeart/2005/8/layout/chevron2"/>
    <dgm:cxn modelId="{11D0FCB1-8B0A-49A5-9AAF-5CFC4EB9CD41}" type="presParOf" srcId="{4E34B4C5-FCAB-40F1-A376-4AAA148C71EA}" destId="{1A5DFB91-E8F8-458E-8E19-2D1D8D037DC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4497061-6B77-43F2-9DA6-5EFFE7A0384F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3FFB5CBD-13BC-4312-BBD8-96E4B82D2814}">
      <dgm:prSet phldrT="[Текст]" custT="1"/>
      <dgm:spPr/>
      <dgm:t>
        <a:bodyPr/>
        <a:lstStyle/>
        <a:p>
          <a:r>
            <a:rPr lang="uk-UA" sz="1800" dirty="0"/>
            <a:t>Сайт ХНЕУ</a:t>
          </a:r>
          <a:endParaRPr lang="ru-RU" sz="1800" dirty="0"/>
        </a:p>
      </dgm:t>
    </dgm:pt>
    <dgm:pt modelId="{43051854-1900-45B2-8A37-B2C0DF06CCDE}" type="parTrans" cxnId="{E8E9172A-EF2D-4BCE-8754-CA49CDC63457}">
      <dgm:prSet/>
      <dgm:spPr/>
      <dgm:t>
        <a:bodyPr/>
        <a:lstStyle/>
        <a:p>
          <a:endParaRPr lang="ru-RU"/>
        </a:p>
      </dgm:t>
    </dgm:pt>
    <dgm:pt modelId="{5A7A6D05-6779-455D-B686-77BF2EAAC6F1}" type="sibTrans" cxnId="{E8E9172A-EF2D-4BCE-8754-CA49CDC63457}">
      <dgm:prSet/>
      <dgm:spPr/>
      <dgm:t>
        <a:bodyPr/>
        <a:lstStyle/>
        <a:p>
          <a:endParaRPr lang="ru-RU"/>
        </a:p>
      </dgm:t>
    </dgm:pt>
    <dgm:pt modelId="{00B34DF2-A968-43D0-8C18-9ACCB9EA71FB}">
      <dgm:prSet phldrT="[Текст]"/>
      <dgm:spPr/>
      <dgm:t>
        <a:bodyPr/>
        <a:lstStyle/>
        <a:p>
          <a:r>
            <a:rPr lang="uk-UA" smtClean="0"/>
            <a:t>Інтернаціоналізація</a:t>
          </a:r>
          <a:endParaRPr lang="ru-RU" dirty="0"/>
        </a:p>
      </dgm:t>
    </dgm:pt>
    <dgm:pt modelId="{22C1901A-B109-4CFF-A739-9458EA9EA25B}" type="parTrans" cxnId="{E67EDEA9-58BD-4A71-A25C-5EC7630F9F91}">
      <dgm:prSet/>
      <dgm:spPr/>
      <dgm:t>
        <a:bodyPr/>
        <a:lstStyle/>
        <a:p>
          <a:endParaRPr lang="ru-RU"/>
        </a:p>
      </dgm:t>
    </dgm:pt>
    <dgm:pt modelId="{F45D2F3B-5082-4767-95C9-24C5068204DD}" type="sibTrans" cxnId="{E67EDEA9-58BD-4A71-A25C-5EC7630F9F91}">
      <dgm:prSet/>
      <dgm:spPr/>
      <dgm:t>
        <a:bodyPr/>
        <a:lstStyle/>
        <a:p>
          <a:endParaRPr lang="ru-RU"/>
        </a:p>
      </dgm:t>
    </dgm:pt>
    <dgm:pt modelId="{4A2FA979-9D7A-4532-A449-DB93FAEEF372}">
      <dgm:prSet phldrT="[Текст]"/>
      <dgm:spPr/>
      <dgm:t>
        <a:bodyPr/>
        <a:lstStyle/>
        <a:p>
          <a:r>
            <a:rPr lang="uk-UA" smtClean="0"/>
            <a:t>Міжнародні</a:t>
          </a:r>
          <a:r>
            <a:rPr lang="uk-UA" baseline="0" smtClean="0"/>
            <a:t> програми</a:t>
          </a:r>
          <a:endParaRPr lang="ru-RU" dirty="0"/>
        </a:p>
      </dgm:t>
    </dgm:pt>
    <dgm:pt modelId="{FE4AA9A0-1456-47CD-ACB0-2C445CC26752}" type="parTrans" cxnId="{262924D7-15A0-4C19-8CDB-C6F4CBE6BB2B}">
      <dgm:prSet/>
      <dgm:spPr/>
      <dgm:t>
        <a:bodyPr/>
        <a:lstStyle/>
        <a:p>
          <a:endParaRPr lang="ru-RU"/>
        </a:p>
      </dgm:t>
    </dgm:pt>
    <dgm:pt modelId="{F21125EA-DB70-41E6-A964-7E07B2E49469}" type="sibTrans" cxnId="{262924D7-15A0-4C19-8CDB-C6F4CBE6BB2B}">
      <dgm:prSet/>
      <dgm:spPr/>
      <dgm:t>
        <a:bodyPr/>
        <a:lstStyle/>
        <a:p>
          <a:endParaRPr lang="ru-RU"/>
        </a:p>
      </dgm:t>
    </dgm:pt>
    <dgm:pt modelId="{00A6FB1D-F8E9-44D4-9823-73D7591FA311}">
      <dgm:prSet/>
      <dgm:spPr/>
      <dgm:t>
        <a:bodyPr/>
        <a:lstStyle/>
        <a:p>
          <a:r>
            <a:rPr lang="uk-UA" smtClean="0"/>
            <a:t>Детальніше…</a:t>
          </a:r>
          <a:endParaRPr lang="ru-RU" dirty="0"/>
        </a:p>
      </dgm:t>
    </dgm:pt>
    <dgm:pt modelId="{ACBEF0C8-3985-4431-ADF3-1954684F28A3}" type="parTrans" cxnId="{77F547D0-42A8-4C6F-813A-2E42DA7CF3AB}">
      <dgm:prSet/>
      <dgm:spPr/>
      <dgm:t>
        <a:bodyPr/>
        <a:lstStyle/>
        <a:p>
          <a:endParaRPr lang="ru-RU"/>
        </a:p>
      </dgm:t>
    </dgm:pt>
    <dgm:pt modelId="{365A10DC-A6DE-4E23-AC73-F5FA5C2833A2}" type="sibTrans" cxnId="{77F547D0-42A8-4C6F-813A-2E42DA7CF3AB}">
      <dgm:prSet/>
      <dgm:spPr/>
      <dgm:t>
        <a:bodyPr/>
        <a:lstStyle/>
        <a:p>
          <a:endParaRPr lang="ru-RU"/>
        </a:p>
      </dgm:t>
    </dgm:pt>
    <dgm:pt modelId="{E064A1CE-83D3-49BD-AE4F-9CF29BACE312}">
      <dgm:prSet/>
      <dgm:spPr/>
      <dgm:t>
        <a:bodyPr/>
        <a:lstStyle/>
        <a:p>
          <a:r>
            <a:rPr lang="uk-UA" dirty="0"/>
            <a:t>Спільна словацька-українська програма</a:t>
          </a:r>
          <a:endParaRPr lang="ru-RU" dirty="0"/>
        </a:p>
      </dgm:t>
    </dgm:pt>
    <dgm:pt modelId="{DA7F5D7A-B0B4-451B-8B1E-7ABD60628512}" type="parTrans" cxnId="{D26E9A12-AEE1-467A-9551-398F3C25EF83}">
      <dgm:prSet/>
      <dgm:spPr/>
      <dgm:t>
        <a:bodyPr/>
        <a:lstStyle/>
        <a:p>
          <a:endParaRPr lang="ru-RU"/>
        </a:p>
      </dgm:t>
    </dgm:pt>
    <dgm:pt modelId="{699FED23-503E-4019-9CEE-52EC52B87056}" type="sibTrans" cxnId="{D26E9A12-AEE1-467A-9551-398F3C25EF83}">
      <dgm:prSet/>
      <dgm:spPr/>
      <dgm:t>
        <a:bodyPr/>
        <a:lstStyle/>
        <a:p>
          <a:endParaRPr lang="ru-RU"/>
        </a:p>
      </dgm:t>
    </dgm:pt>
    <dgm:pt modelId="{64885C0C-A6E9-49C1-94CD-A5F865D72B1E}" type="pres">
      <dgm:prSet presAssocID="{44497061-6B77-43F2-9DA6-5EFFE7A0384F}" presName="Name0" presStyleCnt="0">
        <dgm:presLayoutVars>
          <dgm:dir/>
          <dgm:resizeHandles val="exact"/>
        </dgm:presLayoutVars>
      </dgm:prSet>
      <dgm:spPr/>
    </dgm:pt>
    <dgm:pt modelId="{FD79E235-09D1-4A1F-9876-ACCD8C37DDDB}" type="pres">
      <dgm:prSet presAssocID="{3FFB5CBD-13BC-4312-BBD8-96E4B82D2814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0BC7E24-0602-438F-A823-D3E5D5C73657}" type="pres">
      <dgm:prSet presAssocID="{5A7A6D05-6779-455D-B686-77BF2EAAC6F1}" presName="sibTrans" presStyleLbl="sibTrans2D1" presStyleIdx="0" presStyleCnt="4"/>
      <dgm:spPr/>
      <dgm:t>
        <a:bodyPr/>
        <a:lstStyle/>
        <a:p>
          <a:endParaRPr lang="uk-UA"/>
        </a:p>
      </dgm:t>
    </dgm:pt>
    <dgm:pt modelId="{5CCF52ED-7040-4C22-9A19-F9E6F76399E0}" type="pres">
      <dgm:prSet presAssocID="{5A7A6D05-6779-455D-B686-77BF2EAAC6F1}" presName="connectorText" presStyleLbl="sibTrans2D1" presStyleIdx="0" presStyleCnt="4"/>
      <dgm:spPr/>
      <dgm:t>
        <a:bodyPr/>
        <a:lstStyle/>
        <a:p>
          <a:endParaRPr lang="uk-UA"/>
        </a:p>
      </dgm:t>
    </dgm:pt>
    <dgm:pt modelId="{6D50C4F1-22A0-4D2B-8679-873AC31AEB61}" type="pres">
      <dgm:prSet presAssocID="{00B34DF2-A968-43D0-8C18-9ACCB9EA71FB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42D9A49C-44ED-4DCE-9FF7-61AABD796C7C}" type="pres">
      <dgm:prSet presAssocID="{F45D2F3B-5082-4767-95C9-24C5068204DD}" presName="sibTrans" presStyleLbl="sibTrans2D1" presStyleIdx="1" presStyleCnt="4"/>
      <dgm:spPr/>
      <dgm:t>
        <a:bodyPr/>
        <a:lstStyle/>
        <a:p>
          <a:endParaRPr lang="uk-UA"/>
        </a:p>
      </dgm:t>
    </dgm:pt>
    <dgm:pt modelId="{707609C6-479A-4AAC-87B0-4B1D8D76C15B}" type="pres">
      <dgm:prSet presAssocID="{F45D2F3B-5082-4767-95C9-24C5068204DD}" presName="connectorText" presStyleLbl="sibTrans2D1" presStyleIdx="1" presStyleCnt="4"/>
      <dgm:spPr/>
      <dgm:t>
        <a:bodyPr/>
        <a:lstStyle/>
        <a:p>
          <a:endParaRPr lang="uk-UA"/>
        </a:p>
      </dgm:t>
    </dgm:pt>
    <dgm:pt modelId="{41020FAA-642A-4A83-A66E-1CF878625726}" type="pres">
      <dgm:prSet presAssocID="{4A2FA979-9D7A-4532-A449-DB93FAEEF372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22B7B96F-8D8F-41B6-B0DE-1014BE42F165}" type="pres">
      <dgm:prSet presAssocID="{F21125EA-DB70-41E6-A964-7E07B2E49469}" presName="sibTrans" presStyleLbl="sibTrans2D1" presStyleIdx="2" presStyleCnt="4" custFlipVert="1" custFlipHor="0" custScaleX="23145" custScaleY="113334" custLinFactNeighborX="-65996" custLinFactNeighborY="4641"/>
      <dgm:spPr/>
      <dgm:t>
        <a:bodyPr/>
        <a:lstStyle/>
        <a:p>
          <a:endParaRPr lang="uk-UA"/>
        </a:p>
      </dgm:t>
    </dgm:pt>
    <dgm:pt modelId="{B2752144-95F4-4E26-B22A-38AAC3F9EA82}" type="pres">
      <dgm:prSet presAssocID="{F21125EA-DB70-41E6-A964-7E07B2E49469}" presName="connectorText" presStyleLbl="sibTrans2D1" presStyleIdx="2" presStyleCnt="4"/>
      <dgm:spPr/>
      <dgm:t>
        <a:bodyPr/>
        <a:lstStyle/>
        <a:p>
          <a:endParaRPr lang="uk-UA"/>
        </a:p>
      </dgm:t>
    </dgm:pt>
    <dgm:pt modelId="{6B1C7EA9-FFBD-4C16-8B26-37C501C9CC52}" type="pres">
      <dgm:prSet presAssocID="{00A6FB1D-F8E9-44D4-9823-73D7591FA311}" presName="node" presStyleLbl="node1" presStyleIdx="3" presStyleCnt="5" custLinFactX="92359" custLinFactNeighborX="10000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3CDDCBA-4432-4E58-8069-D9A3E37E0698}" type="pres">
      <dgm:prSet presAssocID="{365A10DC-A6DE-4E23-AC73-F5FA5C2833A2}" presName="sibTrans" presStyleLbl="sibTrans2D1" presStyleIdx="3" presStyleCnt="4" custAng="10815422"/>
      <dgm:spPr/>
      <dgm:t>
        <a:bodyPr/>
        <a:lstStyle/>
        <a:p>
          <a:endParaRPr lang="uk-UA"/>
        </a:p>
      </dgm:t>
    </dgm:pt>
    <dgm:pt modelId="{29AF1334-6C41-45A8-8264-658E1AA53916}" type="pres">
      <dgm:prSet presAssocID="{365A10DC-A6DE-4E23-AC73-F5FA5C2833A2}" presName="connectorText" presStyleLbl="sibTrans2D1" presStyleIdx="3" presStyleCnt="4"/>
      <dgm:spPr/>
      <dgm:t>
        <a:bodyPr/>
        <a:lstStyle/>
        <a:p>
          <a:endParaRPr lang="uk-UA"/>
        </a:p>
      </dgm:t>
    </dgm:pt>
    <dgm:pt modelId="{5E9082D0-23F2-43C3-94BC-BEA82E687BFD}" type="pres">
      <dgm:prSet presAssocID="{E064A1CE-83D3-49BD-AE4F-9CF29BACE312}" presName="node" presStyleLbl="node1" presStyleIdx="4" presStyleCnt="5" custLinFactX="-95813" custLinFactNeighborX="-100000" custLinFactNeighborY="80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BD9A1C8A-E9F1-4D5B-B769-30755BE0090B}" type="presOf" srcId="{00A6FB1D-F8E9-44D4-9823-73D7591FA311}" destId="{6B1C7EA9-FFBD-4C16-8B26-37C501C9CC52}" srcOrd="0" destOrd="0" presId="urn:microsoft.com/office/officeart/2005/8/layout/process1"/>
    <dgm:cxn modelId="{262924D7-15A0-4C19-8CDB-C6F4CBE6BB2B}" srcId="{44497061-6B77-43F2-9DA6-5EFFE7A0384F}" destId="{4A2FA979-9D7A-4532-A449-DB93FAEEF372}" srcOrd="2" destOrd="0" parTransId="{FE4AA9A0-1456-47CD-ACB0-2C445CC26752}" sibTransId="{F21125EA-DB70-41E6-A964-7E07B2E49469}"/>
    <dgm:cxn modelId="{A46D6AE8-41CA-4C72-B253-BFA129E71BFD}" type="presOf" srcId="{E064A1CE-83D3-49BD-AE4F-9CF29BACE312}" destId="{5E9082D0-23F2-43C3-94BC-BEA82E687BFD}" srcOrd="0" destOrd="0" presId="urn:microsoft.com/office/officeart/2005/8/layout/process1"/>
    <dgm:cxn modelId="{B48ADF31-0987-4C12-A485-86D600FA3029}" type="presOf" srcId="{5A7A6D05-6779-455D-B686-77BF2EAAC6F1}" destId="{5CCF52ED-7040-4C22-9A19-F9E6F76399E0}" srcOrd="1" destOrd="0" presId="urn:microsoft.com/office/officeart/2005/8/layout/process1"/>
    <dgm:cxn modelId="{A51EB10B-A8D4-4FC1-9D75-6C2FB0A98327}" type="presOf" srcId="{F21125EA-DB70-41E6-A964-7E07B2E49469}" destId="{B2752144-95F4-4E26-B22A-38AAC3F9EA82}" srcOrd="1" destOrd="0" presId="urn:microsoft.com/office/officeart/2005/8/layout/process1"/>
    <dgm:cxn modelId="{77F547D0-42A8-4C6F-813A-2E42DA7CF3AB}" srcId="{44497061-6B77-43F2-9DA6-5EFFE7A0384F}" destId="{00A6FB1D-F8E9-44D4-9823-73D7591FA311}" srcOrd="3" destOrd="0" parTransId="{ACBEF0C8-3985-4431-ADF3-1954684F28A3}" sibTransId="{365A10DC-A6DE-4E23-AC73-F5FA5C2833A2}"/>
    <dgm:cxn modelId="{2DFD6378-9887-42C8-9067-545CD61AE6BC}" type="presOf" srcId="{3FFB5CBD-13BC-4312-BBD8-96E4B82D2814}" destId="{FD79E235-09D1-4A1F-9876-ACCD8C37DDDB}" srcOrd="0" destOrd="0" presId="urn:microsoft.com/office/officeart/2005/8/layout/process1"/>
    <dgm:cxn modelId="{4F2D6CD2-F722-433E-8BD1-E790A61D8AAC}" type="presOf" srcId="{F45D2F3B-5082-4767-95C9-24C5068204DD}" destId="{42D9A49C-44ED-4DCE-9FF7-61AABD796C7C}" srcOrd="0" destOrd="0" presId="urn:microsoft.com/office/officeart/2005/8/layout/process1"/>
    <dgm:cxn modelId="{7F01F58F-F45E-41E8-B587-4956E5EB3EAC}" type="presOf" srcId="{365A10DC-A6DE-4E23-AC73-F5FA5C2833A2}" destId="{29AF1334-6C41-45A8-8264-658E1AA53916}" srcOrd="1" destOrd="0" presId="urn:microsoft.com/office/officeart/2005/8/layout/process1"/>
    <dgm:cxn modelId="{79B0F5A9-71F5-4CD4-BF9A-5C35BBA8E85B}" type="presOf" srcId="{365A10DC-A6DE-4E23-AC73-F5FA5C2833A2}" destId="{E3CDDCBA-4432-4E58-8069-D9A3E37E0698}" srcOrd="0" destOrd="0" presId="urn:microsoft.com/office/officeart/2005/8/layout/process1"/>
    <dgm:cxn modelId="{9F2596C2-1051-4818-9FEF-21C88FDBD813}" type="presOf" srcId="{F45D2F3B-5082-4767-95C9-24C5068204DD}" destId="{707609C6-479A-4AAC-87B0-4B1D8D76C15B}" srcOrd="1" destOrd="0" presId="urn:microsoft.com/office/officeart/2005/8/layout/process1"/>
    <dgm:cxn modelId="{E8E9172A-EF2D-4BCE-8754-CA49CDC63457}" srcId="{44497061-6B77-43F2-9DA6-5EFFE7A0384F}" destId="{3FFB5CBD-13BC-4312-BBD8-96E4B82D2814}" srcOrd="0" destOrd="0" parTransId="{43051854-1900-45B2-8A37-B2C0DF06CCDE}" sibTransId="{5A7A6D05-6779-455D-B686-77BF2EAAC6F1}"/>
    <dgm:cxn modelId="{D26E9A12-AEE1-467A-9551-398F3C25EF83}" srcId="{44497061-6B77-43F2-9DA6-5EFFE7A0384F}" destId="{E064A1CE-83D3-49BD-AE4F-9CF29BACE312}" srcOrd="4" destOrd="0" parTransId="{DA7F5D7A-B0B4-451B-8B1E-7ABD60628512}" sibTransId="{699FED23-503E-4019-9CEE-52EC52B87056}"/>
    <dgm:cxn modelId="{C8A409CF-FE46-49E2-A329-CDC16F96AF81}" type="presOf" srcId="{00B34DF2-A968-43D0-8C18-9ACCB9EA71FB}" destId="{6D50C4F1-22A0-4D2B-8679-873AC31AEB61}" srcOrd="0" destOrd="0" presId="urn:microsoft.com/office/officeart/2005/8/layout/process1"/>
    <dgm:cxn modelId="{E67EDEA9-58BD-4A71-A25C-5EC7630F9F91}" srcId="{44497061-6B77-43F2-9DA6-5EFFE7A0384F}" destId="{00B34DF2-A968-43D0-8C18-9ACCB9EA71FB}" srcOrd="1" destOrd="0" parTransId="{22C1901A-B109-4CFF-A739-9458EA9EA25B}" sibTransId="{F45D2F3B-5082-4767-95C9-24C5068204DD}"/>
    <dgm:cxn modelId="{97BFC3D4-6E50-4F1E-A4A3-8C2944480707}" type="presOf" srcId="{F21125EA-DB70-41E6-A964-7E07B2E49469}" destId="{22B7B96F-8D8F-41B6-B0DE-1014BE42F165}" srcOrd="0" destOrd="0" presId="urn:microsoft.com/office/officeart/2005/8/layout/process1"/>
    <dgm:cxn modelId="{96BB3B22-3B01-40AA-B255-FA3932949B09}" type="presOf" srcId="{4A2FA979-9D7A-4532-A449-DB93FAEEF372}" destId="{41020FAA-642A-4A83-A66E-1CF878625726}" srcOrd="0" destOrd="0" presId="urn:microsoft.com/office/officeart/2005/8/layout/process1"/>
    <dgm:cxn modelId="{F4CF691D-1F95-45C9-9A2B-BD60734D8CBF}" type="presOf" srcId="{44497061-6B77-43F2-9DA6-5EFFE7A0384F}" destId="{64885C0C-A6E9-49C1-94CD-A5F865D72B1E}" srcOrd="0" destOrd="0" presId="urn:microsoft.com/office/officeart/2005/8/layout/process1"/>
    <dgm:cxn modelId="{66CEB60A-A014-4908-A79D-DDBDACA38A4B}" type="presOf" srcId="{5A7A6D05-6779-455D-B686-77BF2EAAC6F1}" destId="{A0BC7E24-0602-438F-A823-D3E5D5C73657}" srcOrd="0" destOrd="0" presId="urn:microsoft.com/office/officeart/2005/8/layout/process1"/>
    <dgm:cxn modelId="{90D36D98-17BB-49AF-A9AC-35E9992768D7}" type="presParOf" srcId="{64885C0C-A6E9-49C1-94CD-A5F865D72B1E}" destId="{FD79E235-09D1-4A1F-9876-ACCD8C37DDDB}" srcOrd="0" destOrd="0" presId="urn:microsoft.com/office/officeart/2005/8/layout/process1"/>
    <dgm:cxn modelId="{A46F1410-589A-4D58-9E84-552BD88DD523}" type="presParOf" srcId="{64885C0C-A6E9-49C1-94CD-A5F865D72B1E}" destId="{A0BC7E24-0602-438F-A823-D3E5D5C73657}" srcOrd="1" destOrd="0" presId="urn:microsoft.com/office/officeart/2005/8/layout/process1"/>
    <dgm:cxn modelId="{3A45E753-41E5-4D87-A99F-676D80714F68}" type="presParOf" srcId="{A0BC7E24-0602-438F-A823-D3E5D5C73657}" destId="{5CCF52ED-7040-4C22-9A19-F9E6F76399E0}" srcOrd="0" destOrd="0" presId="urn:microsoft.com/office/officeart/2005/8/layout/process1"/>
    <dgm:cxn modelId="{0CCEC324-5095-4D10-BC9B-E8B692E59852}" type="presParOf" srcId="{64885C0C-A6E9-49C1-94CD-A5F865D72B1E}" destId="{6D50C4F1-22A0-4D2B-8679-873AC31AEB61}" srcOrd="2" destOrd="0" presId="urn:microsoft.com/office/officeart/2005/8/layout/process1"/>
    <dgm:cxn modelId="{6B05FADB-5137-4EEB-AF22-1A9AC1708856}" type="presParOf" srcId="{64885C0C-A6E9-49C1-94CD-A5F865D72B1E}" destId="{42D9A49C-44ED-4DCE-9FF7-61AABD796C7C}" srcOrd="3" destOrd="0" presId="urn:microsoft.com/office/officeart/2005/8/layout/process1"/>
    <dgm:cxn modelId="{5CF2D657-1C55-4D5B-B0B0-36FB68FB50A2}" type="presParOf" srcId="{42D9A49C-44ED-4DCE-9FF7-61AABD796C7C}" destId="{707609C6-479A-4AAC-87B0-4B1D8D76C15B}" srcOrd="0" destOrd="0" presId="urn:microsoft.com/office/officeart/2005/8/layout/process1"/>
    <dgm:cxn modelId="{C490C747-4AA9-41B6-99F2-6EE8C1F8C1BF}" type="presParOf" srcId="{64885C0C-A6E9-49C1-94CD-A5F865D72B1E}" destId="{41020FAA-642A-4A83-A66E-1CF878625726}" srcOrd="4" destOrd="0" presId="urn:microsoft.com/office/officeart/2005/8/layout/process1"/>
    <dgm:cxn modelId="{85D492D1-DAA4-4C23-90D4-1CBD36C862FC}" type="presParOf" srcId="{64885C0C-A6E9-49C1-94CD-A5F865D72B1E}" destId="{22B7B96F-8D8F-41B6-B0DE-1014BE42F165}" srcOrd="5" destOrd="0" presId="urn:microsoft.com/office/officeart/2005/8/layout/process1"/>
    <dgm:cxn modelId="{343F798C-376B-49E6-8946-7766F199667C}" type="presParOf" srcId="{22B7B96F-8D8F-41B6-B0DE-1014BE42F165}" destId="{B2752144-95F4-4E26-B22A-38AAC3F9EA82}" srcOrd="0" destOrd="0" presId="urn:microsoft.com/office/officeart/2005/8/layout/process1"/>
    <dgm:cxn modelId="{3A113E0C-3277-4F6E-B268-A1D7F3757B4A}" type="presParOf" srcId="{64885C0C-A6E9-49C1-94CD-A5F865D72B1E}" destId="{6B1C7EA9-FFBD-4C16-8B26-37C501C9CC52}" srcOrd="6" destOrd="0" presId="urn:microsoft.com/office/officeart/2005/8/layout/process1"/>
    <dgm:cxn modelId="{F4368304-B4F8-4231-A403-D14045E02124}" type="presParOf" srcId="{64885C0C-A6E9-49C1-94CD-A5F865D72B1E}" destId="{E3CDDCBA-4432-4E58-8069-D9A3E37E0698}" srcOrd="7" destOrd="0" presId="urn:microsoft.com/office/officeart/2005/8/layout/process1"/>
    <dgm:cxn modelId="{681A520C-33C4-4D64-85E8-6B5284436778}" type="presParOf" srcId="{E3CDDCBA-4432-4E58-8069-D9A3E37E0698}" destId="{29AF1334-6C41-45A8-8264-658E1AA53916}" srcOrd="0" destOrd="0" presId="urn:microsoft.com/office/officeart/2005/8/layout/process1"/>
    <dgm:cxn modelId="{32A0D684-12A0-451C-A574-09A1C7AF9519}" type="presParOf" srcId="{64885C0C-A6E9-49C1-94CD-A5F865D72B1E}" destId="{5E9082D0-23F2-43C3-94BC-BEA82E687BFD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2FA827-F5AA-49FD-965F-0B1A4A750E67}">
      <dsp:nvSpPr>
        <dsp:cNvPr id="0" name=""/>
        <dsp:cNvSpPr/>
      </dsp:nvSpPr>
      <dsp:spPr>
        <a:xfrm rot="5400000">
          <a:off x="-357901" y="383184"/>
          <a:ext cx="2386012" cy="16702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/>
            <a:t>Крок 1</a:t>
          </a:r>
          <a:endParaRPr lang="ru-RU" sz="4400" kern="1200" dirty="0"/>
        </a:p>
      </dsp:txBody>
      <dsp:txXfrm rot="-5400000">
        <a:off x="1" y="860388"/>
        <a:ext cx="1670209" cy="715803"/>
      </dsp:txXfrm>
    </dsp:sp>
    <dsp:sp modelId="{8882BB21-6B45-4AD1-A618-F51F3072E979}">
      <dsp:nvSpPr>
        <dsp:cNvPr id="0" name=""/>
        <dsp:cNvSpPr/>
      </dsp:nvSpPr>
      <dsp:spPr>
        <a:xfrm rot="5400000">
          <a:off x="4485944" y="-2813809"/>
          <a:ext cx="1597621" cy="7229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Бюджетна форма навчання:</a:t>
          </a:r>
          <a:endParaRPr lang="ru-RU" sz="20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>
              <a:latin typeface="Arial" pitchFamily="34" charset="0"/>
              <a:cs typeface="Arial" pitchFamily="34" charset="0"/>
            </a:rPr>
            <a:t>1. Магістерський </a:t>
          </a:r>
          <a:r>
            <a:rPr lang="uk-UA" sz="1700" kern="1200">
              <a:latin typeface="Arial" pitchFamily="34" charset="0"/>
              <a:cs typeface="Arial" pitchFamily="34" charset="0"/>
            </a:rPr>
            <a:t>тест </a:t>
          </a:r>
          <a:r>
            <a:rPr lang="uk-UA" sz="1700" kern="1200" smtClean="0">
              <a:latin typeface="Arial" pitchFamily="34" charset="0"/>
              <a:cs typeface="Arial" pitchFamily="34" charset="0"/>
            </a:rPr>
            <a:t>навчальної компетентності</a:t>
          </a:r>
          <a:endParaRPr lang="ru-RU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>
              <a:latin typeface="Arial" pitchFamily="34" charset="0"/>
              <a:cs typeface="Arial" pitchFamily="34" charset="0"/>
            </a:rPr>
            <a:t>2</a:t>
          </a:r>
          <a:r>
            <a:rPr lang="uk-UA" sz="1700" kern="1200">
              <a:latin typeface="Arial" pitchFamily="34" charset="0"/>
              <a:cs typeface="Arial" pitchFamily="34" charset="0"/>
            </a:rPr>
            <a:t>. </a:t>
          </a:r>
          <a:r>
            <a:rPr lang="uk-UA" sz="1700" kern="1200" smtClean="0">
              <a:latin typeface="Arial" pitchFamily="34" charset="0"/>
              <a:cs typeface="Arial" pitchFamily="34" charset="0"/>
            </a:rPr>
            <a:t>Фаховий іспит в </a:t>
          </a:r>
          <a:r>
            <a:rPr lang="uk-UA" sz="1700" kern="1200" dirty="0">
              <a:latin typeface="Arial" pitchFamily="34" charset="0"/>
              <a:cs typeface="Arial" pitchFamily="34" charset="0"/>
            </a:rPr>
            <a:t>ХНЕУ ім. С. Кузнеця</a:t>
          </a:r>
          <a:endParaRPr lang="ru-RU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>
              <a:latin typeface="Arial" pitchFamily="34" charset="0"/>
              <a:cs typeface="Arial" pitchFamily="34" charset="0"/>
            </a:rPr>
            <a:t>3. Мотиваційний лист</a:t>
          </a:r>
          <a:endParaRPr lang="ru-RU" sz="1700" kern="1200" dirty="0">
            <a:latin typeface="Arial" pitchFamily="34" charset="0"/>
            <a:cs typeface="Arial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700" kern="1200" dirty="0">
              <a:latin typeface="Arial" pitchFamily="34" charset="0"/>
              <a:cs typeface="Arial" pitchFamily="34" charset="0"/>
            </a:rPr>
            <a:t>4. Заява</a:t>
          </a: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 rot="-5400000">
        <a:off x="1670209" y="79915"/>
        <a:ext cx="7151103" cy="1441643"/>
      </dsp:txXfrm>
    </dsp:sp>
    <dsp:sp modelId="{4109558D-92D4-4348-8E2C-939FE0908425}">
      <dsp:nvSpPr>
        <dsp:cNvPr id="0" name=""/>
        <dsp:cNvSpPr/>
      </dsp:nvSpPr>
      <dsp:spPr>
        <a:xfrm rot="5400000">
          <a:off x="-357901" y="2486186"/>
          <a:ext cx="2386012" cy="1670209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4400" kern="1200" dirty="0"/>
            <a:t>Крок 2</a:t>
          </a:r>
          <a:endParaRPr lang="ru-RU" sz="4400" kern="1200" dirty="0"/>
        </a:p>
      </dsp:txBody>
      <dsp:txXfrm rot="-5400000">
        <a:off x="1" y="2963390"/>
        <a:ext cx="1670209" cy="715803"/>
      </dsp:txXfrm>
    </dsp:sp>
    <dsp:sp modelId="{1A5DFB91-E8F8-458E-8E19-2D1D8D037DC8}">
      <dsp:nvSpPr>
        <dsp:cNvPr id="0" name=""/>
        <dsp:cNvSpPr/>
      </dsp:nvSpPr>
      <dsp:spPr>
        <a:xfrm rot="5400000">
          <a:off x="4509301" y="-710807"/>
          <a:ext cx="1550908" cy="722909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kern="12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rPr>
            <a:t>Контрактна форма навчання:</a:t>
          </a:r>
          <a:endParaRPr lang="ru-RU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>
              <a:latin typeface="Arial" pitchFamily="34" charset="0"/>
              <a:cs typeface="Arial" pitchFamily="34" charset="0"/>
            </a:rPr>
            <a:t>1. Мотиваційний лист</a:t>
          </a:r>
          <a:endParaRPr lang="ru-RU" sz="2000" kern="1200" dirty="0">
            <a:latin typeface="Arial" pitchFamily="34" charset="0"/>
            <a:cs typeface="Arial" pitchFamily="34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>
              <a:latin typeface="Arial" pitchFamily="34" charset="0"/>
              <a:cs typeface="Arial" pitchFamily="34" charset="0"/>
            </a:rPr>
            <a:t>2. Заява</a:t>
          </a:r>
          <a:endParaRPr lang="ru-RU" sz="2000" kern="1200" dirty="0">
            <a:latin typeface="Arial" pitchFamily="34" charset="0"/>
            <a:cs typeface="Arial" pitchFamily="34" charset="0"/>
          </a:endParaRPr>
        </a:p>
      </dsp:txBody>
      <dsp:txXfrm rot="-5400000">
        <a:off x="1670210" y="2203993"/>
        <a:ext cx="7153383" cy="13994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79E235-09D1-4A1F-9876-ACCD8C37DDDB}">
      <dsp:nvSpPr>
        <dsp:cNvPr id="0" name=""/>
        <dsp:cNvSpPr/>
      </dsp:nvSpPr>
      <dsp:spPr>
        <a:xfrm>
          <a:off x="5571" y="298583"/>
          <a:ext cx="1727118" cy="1036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800" kern="1200" dirty="0"/>
            <a:t>Сайт ХНЕУ</a:t>
          </a:r>
          <a:endParaRPr lang="ru-RU" sz="1800" kern="1200" dirty="0"/>
        </a:p>
      </dsp:txBody>
      <dsp:txXfrm>
        <a:off x="35922" y="328934"/>
        <a:ext cx="1666416" cy="975568"/>
      </dsp:txXfrm>
    </dsp:sp>
    <dsp:sp modelId="{A0BC7E24-0602-438F-A823-D3E5D5C73657}">
      <dsp:nvSpPr>
        <dsp:cNvPr id="0" name=""/>
        <dsp:cNvSpPr/>
      </dsp:nvSpPr>
      <dsp:spPr>
        <a:xfrm>
          <a:off x="1905401" y="602555"/>
          <a:ext cx="366149" cy="4283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905401" y="688220"/>
        <a:ext cx="256304" cy="256995"/>
      </dsp:txXfrm>
    </dsp:sp>
    <dsp:sp modelId="{6D50C4F1-22A0-4D2B-8679-873AC31AEB61}">
      <dsp:nvSpPr>
        <dsp:cNvPr id="0" name=""/>
        <dsp:cNvSpPr/>
      </dsp:nvSpPr>
      <dsp:spPr>
        <a:xfrm>
          <a:off x="2423536" y="298583"/>
          <a:ext cx="1727118" cy="1036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Інтернаціоналізація</a:t>
          </a:r>
          <a:endParaRPr lang="ru-RU" sz="1400" kern="1200" dirty="0"/>
        </a:p>
      </dsp:txBody>
      <dsp:txXfrm>
        <a:off x="2453887" y="328934"/>
        <a:ext cx="1666416" cy="975568"/>
      </dsp:txXfrm>
    </dsp:sp>
    <dsp:sp modelId="{42D9A49C-44ED-4DCE-9FF7-61AABD796C7C}">
      <dsp:nvSpPr>
        <dsp:cNvPr id="0" name=""/>
        <dsp:cNvSpPr/>
      </dsp:nvSpPr>
      <dsp:spPr>
        <a:xfrm>
          <a:off x="4323366" y="602555"/>
          <a:ext cx="366149" cy="4283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4323366" y="688220"/>
        <a:ext cx="256304" cy="256995"/>
      </dsp:txXfrm>
    </dsp:sp>
    <dsp:sp modelId="{41020FAA-642A-4A83-A66E-1CF878625726}">
      <dsp:nvSpPr>
        <dsp:cNvPr id="0" name=""/>
        <dsp:cNvSpPr/>
      </dsp:nvSpPr>
      <dsp:spPr>
        <a:xfrm>
          <a:off x="4841501" y="298583"/>
          <a:ext cx="1727118" cy="1036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Міжнародні</a:t>
          </a:r>
          <a:r>
            <a:rPr lang="uk-UA" sz="1400" kern="1200" baseline="0" smtClean="0"/>
            <a:t> програми</a:t>
          </a:r>
          <a:endParaRPr lang="ru-RU" sz="1400" kern="1200" dirty="0"/>
        </a:p>
      </dsp:txBody>
      <dsp:txXfrm>
        <a:off x="4871852" y="328934"/>
        <a:ext cx="1666416" cy="975568"/>
      </dsp:txXfrm>
    </dsp:sp>
    <dsp:sp modelId="{22B7B96F-8D8F-41B6-B0DE-1014BE42F165}">
      <dsp:nvSpPr>
        <dsp:cNvPr id="0" name=""/>
        <dsp:cNvSpPr/>
      </dsp:nvSpPr>
      <dsp:spPr>
        <a:xfrm flipV="1">
          <a:off x="6877875" y="593877"/>
          <a:ext cx="365164" cy="4854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6877875" y="690965"/>
        <a:ext cx="255615" cy="291262"/>
      </dsp:txXfrm>
    </dsp:sp>
    <dsp:sp modelId="{6B1C7EA9-FFBD-4C16-8B26-37C501C9CC52}">
      <dsp:nvSpPr>
        <dsp:cNvPr id="0" name=""/>
        <dsp:cNvSpPr/>
      </dsp:nvSpPr>
      <dsp:spPr>
        <a:xfrm>
          <a:off x="9545463" y="298583"/>
          <a:ext cx="1727118" cy="1036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smtClean="0"/>
            <a:t>Детальніше…</a:t>
          </a:r>
          <a:endParaRPr lang="ru-RU" sz="1400" kern="1200" dirty="0"/>
        </a:p>
      </dsp:txBody>
      <dsp:txXfrm>
        <a:off x="9575814" y="328934"/>
        <a:ext cx="1666416" cy="975568"/>
      </dsp:txXfrm>
    </dsp:sp>
    <dsp:sp modelId="{E3CDDCBA-4432-4E58-8069-D9A3E37E0698}">
      <dsp:nvSpPr>
        <dsp:cNvPr id="0" name=""/>
        <dsp:cNvSpPr/>
      </dsp:nvSpPr>
      <dsp:spPr>
        <a:xfrm rot="2435">
          <a:off x="9165942" y="606764"/>
          <a:ext cx="257880" cy="42832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9165942" y="692402"/>
        <a:ext cx="180516" cy="256995"/>
      </dsp:txXfrm>
    </dsp:sp>
    <dsp:sp modelId="{5E9082D0-23F2-43C3-94BC-BEA82E687BFD}">
      <dsp:nvSpPr>
        <dsp:cNvPr id="0" name=""/>
        <dsp:cNvSpPr/>
      </dsp:nvSpPr>
      <dsp:spPr>
        <a:xfrm>
          <a:off x="7331781" y="306945"/>
          <a:ext cx="1727118" cy="103627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kern="1200" dirty="0"/>
            <a:t>Спільна словацька-українська програма</a:t>
          </a:r>
          <a:endParaRPr lang="ru-RU" sz="1400" kern="1200" dirty="0"/>
        </a:p>
      </dsp:txBody>
      <dsp:txXfrm>
        <a:off x="7362132" y="337296"/>
        <a:ext cx="1666416" cy="975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1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829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44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59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77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715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0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14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29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28670"/>
            <a:ext cx="1219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/>
          <p:cNvSpPr>
            <a:spLocks noChangeArrowheads="1"/>
          </p:cNvSpPr>
          <p:nvPr userDrawn="1"/>
        </p:nvSpPr>
        <p:spPr bwMode="auto">
          <a:xfrm>
            <a:off x="0" y="0"/>
            <a:ext cx="12192000" cy="1066800"/>
          </a:xfrm>
          <a:prstGeom prst="rect">
            <a:avLst/>
          </a:prstGeom>
          <a:gradFill rotWithShape="0">
            <a:gsLst>
              <a:gs pos="100000">
                <a:schemeClr val="bg1">
                  <a:alpha val="46000"/>
                </a:schemeClr>
              </a:gs>
              <a:gs pos="100000">
                <a:srgbClr val="C0DAF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9" charset="-128"/>
            </a:endParaRPr>
          </a:p>
        </p:txBody>
      </p:sp>
      <p:sp>
        <p:nvSpPr>
          <p:cNvPr id="9" name="Rectangle 2"/>
          <p:cNvSpPr>
            <a:spLocks noChangeArrowheads="1"/>
          </p:cNvSpPr>
          <p:nvPr userDrawn="1"/>
        </p:nvSpPr>
        <p:spPr bwMode="auto">
          <a:xfrm>
            <a:off x="0" y="1214422"/>
            <a:ext cx="12192000" cy="5643578"/>
          </a:xfrm>
          <a:prstGeom prst="rect">
            <a:avLst/>
          </a:prstGeom>
          <a:gradFill rotWithShape="0">
            <a:gsLst>
              <a:gs pos="26000">
                <a:schemeClr val="bg1">
                  <a:alpha val="3000"/>
                </a:schemeClr>
              </a:gs>
              <a:gs pos="100000">
                <a:srgbClr val="C0DAF9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defRPr/>
            </a:pPr>
            <a:endParaRPr lang="en-US" sz="1800" dirty="0">
              <a:solidFill>
                <a:prstClr val="black"/>
              </a:solidFill>
              <a:latin typeface="Arial" charset="0"/>
              <a:ea typeface="ヒラギノ角ゴ Pro W3" pitchFamily="-10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0325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9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2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6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33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09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1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20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84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449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38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0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424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5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205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A82EF2E-0EB4-4390-B4B4-1B135EEAFF4E}" type="datetimeFigureOut">
              <a:rPr lang="ru-RU" smtClean="0"/>
              <a:t>05.07.2022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ADDE852-8ABC-4319-8A32-17333F37174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798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Usuario\Mis documentos\Mis imágenes\planeta tierra\earth-planet-in-binary-code.jpg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571461" y="0"/>
            <a:ext cx="10972800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Haga clic para modificar el estilo de título del patrón</a:t>
            </a:r>
            <a:endParaRPr lang="ru-RU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357298"/>
            <a:ext cx="10972800" cy="47688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Haga clic para modificar el estilo de texto del patrón</a:t>
            </a:r>
          </a:p>
          <a:p>
            <a:pPr lvl="1"/>
            <a:r>
              <a:rPr lang="ru-RU"/>
              <a:t>Segundo nivel</a:t>
            </a:r>
          </a:p>
          <a:p>
            <a:pPr lvl="2"/>
            <a:r>
              <a:rPr lang="ru-RU"/>
              <a:t>Tercer nivel</a:t>
            </a:r>
          </a:p>
          <a:p>
            <a:pPr lvl="3"/>
            <a:r>
              <a:rPr lang="ru-RU"/>
              <a:t>Cuarto nivel</a:t>
            </a:r>
          </a:p>
          <a:p>
            <a:pPr lvl="4"/>
            <a:r>
              <a:rPr lang="ru-RU"/>
              <a:t>Quinto nivel</a:t>
            </a:r>
            <a:endParaRPr lang="ru-RU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CAB9A3-150C-4923-A0A1-0F1F2D787E3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05.07.2022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ED7541-FE47-4045-83E2-F184A034E9A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765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3600" kern="1200">
          <a:ln>
            <a:solidFill>
              <a:sysClr val="windowText" lastClr="000000"/>
            </a:solidFill>
          </a:ln>
          <a:solidFill>
            <a:srgbClr val="FF9900"/>
          </a:solidFill>
          <a:effectLst>
            <a:outerShdw blurRad="50800" dist="38100" dir="18900000" algn="bl" rotWithShape="0">
              <a:prstClr val="black"/>
            </a:outerShdw>
          </a:effectLst>
          <a:latin typeface="Eras Demi ITC" pitchFamily="34" charset="0"/>
          <a:ea typeface="+mj-ea"/>
          <a:cs typeface="+mj-cs"/>
        </a:defRPr>
      </a:lvl1pPr>
    </p:titleStyle>
    <p:bodyStyle>
      <a:lvl1pPr marL="342900" indent="-342900" algn="just" defTabSz="914400" rtl="0" eaLnBrk="1" latinLnBrk="0" hangingPunct="1">
        <a:spcBef>
          <a:spcPct val="20000"/>
        </a:spcBef>
        <a:buFont typeface="Arial" pitchFamily="34" charset="0"/>
        <a:buChar char="•"/>
        <a:defRPr sz="2600" kern="1200">
          <a:ln>
            <a:solidFill>
              <a:sysClr val="windowText" lastClr="000000"/>
            </a:solidFill>
          </a:ln>
          <a:solidFill>
            <a:schemeClr val="bg1"/>
          </a:solidFill>
          <a:effectLst>
            <a:outerShdw blurRad="50800" dist="38100" algn="l" rotWithShape="0">
              <a:prstClr val="black"/>
            </a:outerShdw>
          </a:effectLst>
          <a:latin typeface="Eras Demi ITC" pitchFamily="34" charset="0"/>
          <a:ea typeface="+mn-ea"/>
          <a:cs typeface="+mn-cs"/>
        </a:defRPr>
      </a:lvl1pPr>
      <a:lvl2pPr marL="742950" indent="-285750" algn="just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ln>
            <a:solidFill>
              <a:sysClr val="windowText" lastClr="000000"/>
            </a:solidFill>
          </a:ln>
          <a:solidFill>
            <a:schemeClr val="bg1"/>
          </a:solidFill>
          <a:effectLst>
            <a:outerShdw blurRad="50800" dist="38100" dir="18900000" algn="bl" rotWithShape="0">
              <a:prstClr val="black"/>
            </a:outerShdw>
          </a:effectLst>
          <a:latin typeface="Eras Demi ITC" pitchFamily="34" charset="0"/>
          <a:ea typeface="+mn-ea"/>
          <a:cs typeface="+mn-cs"/>
        </a:defRPr>
      </a:lvl2pPr>
      <a:lvl3pPr marL="1143000" indent="-228600" algn="just" defTabSz="91440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ln>
            <a:solidFill>
              <a:sysClr val="windowText" lastClr="000000"/>
            </a:solidFill>
          </a:ln>
          <a:solidFill>
            <a:schemeClr val="bg1"/>
          </a:solidFill>
          <a:effectLst>
            <a:outerShdw blurRad="50800" dist="38100" dir="18900000" algn="bl" rotWithShape="0">
              <a:prstClr val="black"/>
            </a:outerShdw>
          </a:effectLst>
          <a:latin typeface="Eras Demi ITC" pitchFamily="34" charset="0"/>
          <a:ea typeface="+mn-ea"/>
          <a:cs typeface="+mn-cs"/>
        </a:defRPr>
      </a:lvl3pPr>
      <a:lvl4pPr marL="1600200" indent="-228600" algn="just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ln>
            <a:solidFill>
              <a:sysClr val="windowText" lastClr="000000"/>
            </a:solidFill>
          </a:ln>
          <a:solidFill>
            <a:schemeClr val="bg1"/>
          </a:solidFill>
          <a:effectLst>
            <a:outerShdw blurRad="50800" dist="38100" dir="18900000" algn="bl" rotWithShape="0">
              <a:prstClr val="black"/>
            </a:outerShdw>
          </a:effectLst>
          <a:latin typeface="Eras Demi ITC" pitchFamily="34" charset="0"/>
          <a:ea typeface="+mn-ea"/>
          <a:cs typeface="+mn-cs"/>
        </a:defRPr>
      </a:lvl4pPr>
      <a:lvl5pPr marL="2057400" indent="-228600" algn="just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ln>
            <a:solidFill>
              <a:sysClr val="windowText" lastClr="000000"/>
            </a:solidFill>
          </a:ln>
          <a:solidFill>
            <a:schemeClr val="bg1"/>
          </a:solidFill>
          <a:effectLst>
            <a:outerShdw blurRad="50800" dist="38100" dir="18900000" algn="bl" rotWithShape="0">
              <a:prstClr val="black"/>
            </a:outerShdw>
          </a:effectLst>
          <a:latin typeface="Eras Demi ITC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stanislav.Filip@vsemvs.sk" TargetMode="External"/><Relationship Id="rId2" Type="http://schemas.openxmlformats.org/officeDocument/2006/relationships/hyperlink" Target="mailto:olena.raev@gmail.com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mailto:derykhovskayav@" TargetMode="External"/><Relationship Id="rId4" Type="http://schemas.openxmlformats.org/officeDocument/2006/relationships/hyperlink" Target="mailto:dekei@hneu.edu.u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ovakmp.hneu.edu.ua/wp-content/uploads/2022/07/Digital-Talents_SK-UA-Programme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150771" y="661922"/>
            <a:ext cx="6853011" cy="1296144"/>
          </a:xfrm>
        </p:spPr>
        <p:txBody>
          <a:bodyPr/>
          <a:lstStyle/>
          <a:p>
            <a:r>
              <a:rPr lang="uk-UA" b="1" i="1" dirty="0">
                <a:effectLst/>
              </a:rPr>
              <a:t>Спільна  </a:t>
            </a:r>
            <a:r>
              <a:rPr lang="uk-UA" b="1" i="1" dirty="0" err="1">
                <a:effectLst/>
              </a:rPr>
              <a:t>словацько</a:t>
            </a:r>
            <a:r>
              <a:rPr lang="uk-UA" b="1" i="1" dirty="0">
                <a:effectLst/>
              </a:rPr>
              <a:t>-українська </a:t>
            </a:r>
            <a:br>
              <a:rPr lang="uk-UA" b="1" i="1" dirty="0">
                <a:effectLst/>
              </a:rPr>
            </a:br>
            <a:r>
              <a:rPr lang="uk-UA" b="1" i="1" dirty="0">
                <a:effectLst/>
              </a:rPr>
              <a:t>магістерська програма </a:t>
            </a:r>
            <a:r>
              <a:rPr lang="ru-RU" sz="2800" dirty="0">
                <a:effectLst/>
              </a:rPr>
              <a:t/>
            </a:r>
            <a:br>
              <a:rPr lang="ru-RU" sz="2800" dirty="0">
                <a:effectLst/>
              </a:rPr>
            </a:br>
            <a:endParaRPr lang="es-ES" sz="2800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94864" y="2393425"/>
            <a:ext cx="8293994" cy="3453583"/>
          </a:xfrm>
        </p:spPr>
        <p:txBody>
          <a:bodyPr>
            <a:noAutofit/>
          </a:bodyPr>
          <a:lstStyle/>
          <a:p>
            <a:r>
              <a:rPr lang="uk-UA" sz="3600" b="1" i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«БІЗНЕС-АНАЛІТИКА ТА ІНФОРМАЦІЙНІ СИСТЕМИ В ПІДПРИЄМНИЦТВІ»</a:t>
            </a:r>
          </a:p>
          <a:p>
            <a:endParaRPr lang="ru-RU" sz="3600" b="1" dirty="0">
              <a:effectLst/>
            </a:endParaRPr>
          </a:p>
          <a:p>
            <a:r>
              <a:rPr lang="en-US" sz="3600" b="1" i="1" dirty="0">
                <a:solidFill>
                  <a:schemeClr val="bg1">
                    <a:lumMod val="95000"/>
                  </a:schemeClr>
                </a:solidFill>
                <a:effectLst/>
                <a:latin typeface="+mn-lt"/>
                <a:cs typeface="Times New Roman" panose="02020603050405020304" pitchFamily="18" charset="0"/>
              </a:rPr>
              <a:t>«BUSINESS ANALYTICS AND INFORMATION SYSTEMS IN ENTREPRENEURSHIP»</a:t>
            </a:r>
            <a:endParaRPr lang="es-ES" sz="3600" i="1" dirty="0">
              <a:solidFill>
                <a:schemeClr val="bg1">
                  <a:lumMod val="9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26" name="Picture 2" descr="Лого_ХНЕУ_2018_E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0" t="7628" r="10370" b="11017"/>
          <a:stretch>
            <a:fillRect/>
          </a:stretch>
        </p:blipFill>
        <p:spPr bwMode="auto">
          <a:xfrm>
            <a:off x="94864" y="90238"/>
            <a:ext cx="2055907" cy="186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948" y="385045"/>
            <a:ext cx="3251338" cy="1278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098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7244" y="852367"/>
            <a:ext cx="10018711" cy="421783"/>
          </a:xfrm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Керівники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7200924"/>
              </p:ext>
            </p:extLst>
          </p:nvPr>
        </p:nvGraphicFramePr>
        <p:xfrm>
          <a:off x="1636714" y="1645211"/>
          <a:ext cx="9799772" cy="2002536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489937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9003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70C0"/>
                          </a:solidFill>
                          <a:effectLst/>
                        </a:rPr>
                        <a:t>від  </a:t>
                      </a:r>
                      <a:r>
                        <a:rPr lang="uk-UA" sz="180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ХНЕУ ім. С</a:t>
                      </a:r>
                      <a:r>
                        <a:rPr lang="uk-UA" sz="1800">
                          <a:solidFill>
                            <a:srgbClr val="0070C0"/>
                          </a:solidFill>
                          <a:effectLst/>
                        </a:rPr>
                        <a:t>. </a:t>
                      </a:r>
                      <a:r>
                        <a:rPr lang="uk-UA" sz="1800" smtClean="0">
                          <a:solidFill>
                            <a:srgbClr val="0070C0"/>
                          </a:solidFill>
                          <a:effectLst/>
                        </a:rPr>
                        <a:t>Кузнеця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smtClean="0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(</a:t>
                      </a:r>
                      <a:r>
                        <a:rPr lang="uk-UA" sz="1800">
                          <a:solidFill>
                            <a:srgbClr val="0070C0"/>
                          </a:solidFill>
                          <a:effectLst/>
                        </a:rPr>
                        <a:t>Україна</a:t>
                      </a:r>
                      <a:r>
                        <a:rPr lang="uk-UA" sz="1800" smtClean="0">
                          <a:solidFill>
                            <a:srgbClr val="0070C0"/>
                          </a:solidFill>
                          <a:effectLst/>
                        </a:rPr>
                        <a:t>)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70C0"/>
                          </a:solidFill>
                          <a:effectLst/>
                        </a:rPr>
                        <a:t>від </a:t>
                      </a:r>
                      <a:r>
                        <a:rPr lang="ru-RU" sz="1800" smtClean="0">
                          <a:solidFill>
                            <a:srgbClr val="0070C0"/>
                          </a:solidFill>
                          <a:effectLst/>
                        </a:rPr>
                        <a:t>Братиславського університету економіки та менеджменту </a:t>
                      </a:r>
                      <a:r>
                        <a:rPr lang="uk-UA" sz="1800" smtClean="0">
                          <a:solidFill>
                            <a:srgbClr val="0070C0"/>
                          </a:solidFill>
                          <a:effectLst/>
                        </a:rPr>
                        <a:t>(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Словаччина)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0070C0"/>
                          </a:solidFill>
                          <a:effectLst/>
                        </a:rPr>
                        <a:t>д.е.н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., проф., завідувач кафедри статистики та економічного прогнозування 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0070C0"/>
                          </a:solidFill>
                          <a:effectLst/>
                        </a:rPr>
                        <a:t>Раєвнєва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 Олена Валентинівна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е-</a:t>
                      </a:r>
                      <a:r>
                        <a:rPr lang="fr-FR" sz="1800" dirty="0">
                          <a:solidFill>
                            <a:srgbClr val="0070C0"/>
                          </a:solidFill>
                          <a:effectLst/>
                        </a:rPr>
                        <a:t>mail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: </a:t>
                      </a:r>
                      <a:r>
                        <a:rPr lang="fr-FR" sz="1800" b="0" u="sng" dirty="0">
                          <a:solidFill>
                            <a:srgbClr val="0070C0"/>
                          </a:solidFill>
                          <a:effectLst/>
                          <a:hlinkClick r:id="rId2"/>
                        </a:rPr>
                        <a:t>olena.raev@gmail.com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</a:rPr>
                        <a:t> </a:t>
                      </a:r>
                      <a:endParaRPr lang="fr-FR" sz="1800" dirty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Тел</a:t>
                      </a:r>
                      <a:r>
                        <a:rPr lang="uk-UA" sz="1800" dirty="0">
                          <a:solidFill>
                            <a:srgbClr val="0070C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ru-RU" sz="1800" dirty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+38 (067) 910-54-01</a:t>
                      </a:r>
                      <a:endParaRPr lang="ru-RU" sz="18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70C0"/>
                          </a:solidFill>
                          <a:effectLst/>
                        </a:rPr>
                        <a:t>PhD,</a:t>
                      </a:r>
                      <a:r>
                        <a:rPr lang="uk-UA" sz="1800" b="1">
                          <a:solidFill>
                            <a:srgbClr val="0070C0"/>
                          </a:solidFill>
                          <a:effectLst/>
                        </a:rPr>
                        <a:t>професор</a:t>
                      </a:r>
                      <a:r>
                        <a:rPr lang="en-US" sz="1800" b="1">
                          <a:solidFill>
                            <a:srgbClr val="0070C0"/>
                          </a:solidFill>
                          <a:effectLst/>
                        </a:rPr>
                        <a:t> </a:t>
                      </a:r>
                      <a:r>
                        <a:rPr lang="ru-RU" sz="1800" b="1" smtClean="0">
                          <a:solidFill>
                            <a:srgbClr val="0070C0"/>
                          </a:solidFill>
                          <a:effectLst/>
                        </a:rPr>
                        <a:t>Братиславського університету економіки та менеджменту </a:t>
                      </a: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smtClean="0">
                          <a:solidFill>
                            <a:srgbClr val="0070C0"/>
                          </a:solidFill>
                          <a:effectLst/>
                        </a:rPr>
                        <a:t>Філіп Станіслав</a:t>
                      </a:r>
                      <a:endParaRPr lang="ru-RU" sz="1800" b="1" smtClean="0">
                        <a:solidFill>
                          <a:srgbClr val="0070C0"/>
                        </a:solidFill>
                        <a:effectLst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smtClean="0">
                          <a:solidFill>
                            <a:srgbClr val="0070C0"/>
                          </a:solidFill>
                          <a:effectLst/>
                        </a:rPr>
                        <a:t>е-</a:t>
                      </a:r>
                      <a:r>
                        <a:rPr lang="fr-FR" sz="1800" b="1" dirty="0">
                          <a:solidFill>
                            <a:srgbClr val="0070C0"/>
                          </a:solidFill>
                          <a:effectLst/>
                        </a:rPr>
                        <a:t>mail</a:t>
                      </a:r>
                      <a:r>
                        <a:rPr lang="uk-UA" sz="1800" b="1" dirty="0">
                          <a:solidFill>
                            <a:srgbClr val="0070C0"/>
                          </a:solidFill>
                          <a:effectLst/>
                        </a:rPr>
                        <a:t>: </a:t>
                      </a:r>
                      <a:r>
                        <a:rPr lang="fr-FR" sz="1800" b="0" u="none" dirty="0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Stanislav</a:t>
                      </a:r>
                      <a:r>
                        <a:rPr lang="uk-UA" sz="1800" b="0" u="none" dirty="0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fr-FR" sz="1800" b="0" u="none" dirty="0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Filip</a:t>
                      </a:r>
                      <a:r>
                        <a:rPr lang="uk-UA" sz="1800" b="0" u="none" dirty="0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@</a:t>
                      </a:r>
                      <a:r>
                        <a:rPr lang="fr-FR" sz="1800" b="0" u="none" dirty="0" err="1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vsemvs</a:t>
                      </a:r>
                      <a:r>
                        <a:rPr lang="uk-UA" sz="1800" b="0" u="none" dirty="0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.</a:t>
                      </a:r>
                      <a:r>
                        <a:rPr lang="fr-FR" sz="1800" b="0" u="none" dirty="0" err="1">
                          <a:solidFill>
                            <a:srgbClr val="0070C0"/>
                          </a:solidFill>
                          <a:effectLst/>
                          <a:hlinkClick r:id="rId3"/>
                        </a:rPr>
                        <a:t>sk</a:t>
                      </a:r>
                      <a:endParaRPr lang="ru-RU" sz="1800" b="0" u="none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36714" y="4155141"/>
            <a:ext cx="9799773" cy="2385244"/>
          </a:xfrm>
        </p:spPr>
        <p:txBody>
          <a:bodyPr>
            <a:normAutofit fontScale="92500"/>
          </a:bodyPr>
          <a:lstStyle/>
          <a:p>
            <a:pPr algn="l">
              <a:lnSpc>
                <a:spcPct val="120000"/>
              </a:lnSpc>
            </a:pPr>
            <a:r>
              <a:rPr lang="uk-UA" sz="2100" i="1" smtClean="0">
                <a:solidFill>
                  <a:schemeClr val="accent1">
                    <a:lumMod val="50000"/>
                  </a:schemeClr>
                </a:solidFill>
              </a:rPr>
              <a:t>Координатори програми:</a:t>
            </a:r>
          </a:p>
          <a:p>
            <a:pPr algn="l">
              <a:lnSpc>
                <a:spcPct val="120000"/>
              </a:lnSpc>
            </a:pPr>
            <a:r>
              <a:rPr lang="uk-UA" sz="2100" smtClean="0">
                <a:solidFill>
                  <a:schemeClr val="accent1">
                    <a:lumMod val="50000"/>
                  </a:schemeClr>
                </a:solidFill>
              </a:rPr>
              <a:t>к.е.н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, доц., декан факультету інформаційних технологій </a:t>
            </a:r>
            <a:endParaRPr lang="ru-RU" sz="2100" dirty="0">
              <a:solidFill>
                <a:schemeClr val="accent1">
                  <a:lumMod val="50000"/>
                </a:schemeClr>
              </a:solidFill>
            </a:endParaRPr>
          </a:p>
          <a:p>
            <a:pPr algn="l">
              <a:lnSpc>
                <a:spcPct val="120000"/>
              </a:lnSpc>
            </a:pPr>
            <a:r>
              <a:rPr lang="uk-UA" sz="2100" b="1" dirty="0">
                <a:solidFill>
                  <a:schemeClr val="accent1">
                    <a:lumMod val="50000"/>
                  </a:schemeClr>
                </a:solidFill>
              </a:rPr>
              <a:t>Коц Григорій Павлович 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 е-</a:t>
            </a:r>
            <a:r>
              <a:rPr lang="fr-FR" sz="2100" dirty="0">
                <a:solidFill>
                  <a:schemeClr val="accent1">
                    <a:lumMod val="50000"/>
                  </a:schemeClr>
                </a:solidFill>
              </a:rPr>
              <a:t>mail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2100" u="sng" dirty="0" err="1">
                <a:solidFill>
                  <a:schemeClr val="accent1">
                    <a:lumMod val="50000"/>
                  </a:schemeClr>
                </a:solidFill>
                <a:hlinkClick r:id="rId4"/>
              </a:rPr>
              <a:t>dekei</a:t>
            </a:r>
            <a:r>
              <a:rPr lang="uk-UA" sz="2100" u="sng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@</a:t>
            </a:r>
            <a:r>
              <a:rPr lang="fr-FR" sz="2100" u="sng" dirty="0" err="1">
                <a:solidFill>
                  <a:schemeClr val="accent1">
                    <a:lumMod val="50000"/>
                  </a:schemeClr>
                </a:solidFill>
                <a:hlinkClick r:id="rId4"/>
              </a:rPr>
              <a:t>hneu</a:t>
            </a:r>
            <a:r>
              <a:rPr lang="uk-UA" sz="2100" u="sng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.</a:t>
            </a:r>
            <a:r>
              <a:rPr lang="fr-FR" sz="2100" u="sng" dirty="0" err="1">
                <a:solidFill>
                  <a:schemeClr val="accent1">
                    <a:lumMod val="50000"/>
                  </a:schemeClr>
                </a:solidFill>
                <a:hlinkClick r:id="rId4"/>
              </a:rPr>
              <a:t>edu</a:t>
            </a:r>
            <a:r>
              <a:rPr lang="uk-UA" sz="2100" u="sng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.</a:t>
            </a:r>
            <a:r>
              <a:rPr lang="fr-FR" sz="2100" u="sng" dirty="0" err="1">
                <a:solidFill>
                  <a:schemeClr val="accent1">
                    <a:lumMod val="50000"/>
                  </a:schemeClr>
                </a:solidFill>
                <a:hlinkClick r:id="rId4"/>
              </a:rPr>
              <a:t>ua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     </a:t>
            </a:r>
            <a:r>
              <a:rPr lang="uk-UA" sz="2100" dirty="0" err="1">
                <a:solidFill>
                  <a:schemeClr val="accent1">
                    <a:lumMod val="50000"/>
                  </a:schemeClr>
                </a:solidFill>
              </a:rPr>
              <a:t>Тел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fr-FR" sz="21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ru-RU" sz="2100" dirty="0">
                <a:solidFill>
                  <a:schemeClr val="accent1">
                    <a:lumMod val="50000"/>
                  </a:schemeClr>
                </a:solidFill>
              </a:rPr>
              <a:t>+38 (057) 702-18-31</a:t>
            </a:r>
          </a:p>
          <a:p>
            <a:pPr algn="l">
              <a:lnSpc>
                <a:spcPct val="120000"/>
              </a:lnSpc>
            </a:pPr>
            <a:r>
              <a:rPr lang="uk-UA" sz="2100" smtClean="0">
                <a:solidFill>
                  <a:schemeClr val="accent1">
                    <a:lumMod val="50000"/>
                  </a:schemeClr>
                </a:solidFill>
              </a:rPr>
              <a:t>к.е.н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, доцент кафедри статистики і економічного прогнозування </a:t>
            </a:r>
          </a:p>
          <a:p>
            <a:pPr algn="l">
              <a:lnSpc>
                <a:spcPct val="120000"/>
              </a:lnSpc>
            </a:pPr>
            <a:r>
              <a:rPr lang="uk-UA" sz="2100" b="1" dirty="0" err="1">
                <a:solidFill>
                  <a:schemeClr val="accent1">
                    <a:lumMod val="50000"/>
                  </a:schemeClr>
                </a:solidFill>
              </a:rPr>
              <a:t>Дериховська</a:t>
            </a:r>
            <a:r>
              <a:rPr lang="uk-UA" sz="2100" b="1" dirty="0">
                <a:solidFill>
                  <a:schemeClr val="accent1">
                    <a:lumMod val="50000"/>
                  </a:schemeClr>
                </a:solidFill>
              </a:rPr>
              <a:t> Вікторія Ігорівна  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е-</a:t>
            </a:r>
            <a:r>
              <a:rPr lang="fr-FR" sz="2100" dirty="0">
                <a:solidFill>
                  <a:schemeClr val="accent1">
                    <a:lumMod val="50000"/>
                  </a:schemeClr>
                </a:solidFill>
              </a:rPr>
              <a:t>mail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: </a:t>
            </a:r>
            <a:r>
              <a:rPr lang="fr-FR" sz="2100" u="sng" dirty="0" err="1">
                <a:solidFill>
                  <a:schemeClr val="accent1">
                    <a:lumMod val="50000"/>
                  </a:schemeClr>
                </a:solidFill>
                <a:hlinkClick r:id="rId5"/>
              </a:rPr>
              <a:t>derykhovskayav</a:t>
            </a:r>
            <a:r>
              <a:rPr lang="uk-UA" sz="2100" u="sng" dirty="0">
                <a:solidFill>
                  <a:schemeClr val="accent1">
                    <a:lumMod val="50000"/>
                  </a:schemeClr>
                </a:solidFill>
                <a:hlinkClick r:id="rId5"/>
              </a:rPr>
              <a:t>@</a:t>
            </a:r>
            <a:r>
              <a:rPr lang="fr-FR" sz="2100" dirty="0" err="1">
                <a:solidFill>
                  <a:schemeClr val="accent1">
                    <a:lumMod val="50000"/>
                  </a:schemeClr>
                </a:solidFill>
              </a:rPr>
              <a:t>gmail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fr-FR" sz="2100" dirty="0" err="1">
                <a:solidFill>
                  <a:schemeClr val="accent1">
                    <a:lumMod val="50000"/>
                  </a:schemeClr>
                </a:solidFill>
              </a:rPr>
              <a:t>com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uk-UA" sz="2100" dirty="0" err="1">
                <a:solidFill>
                  <a:schemeClr val="accent1">
                    <a:lumMod val="50000"/>
                  </a:schemeClr>
                </a:solidFill>
              </a:rPr>
              <a:t>Тел</a:t>
            </a:r>
            <a:r>
              <a:rPr lang="uk-UA" sz="2100" dirty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fr-FR" sz="2100" dirty="0">
                <a:solidFill>
                  <a:schemeClr val="accent1">
                    <a:lumMod val="50000"/>
                  </a:schemeClr>
                </a:solidFill>
              </a:rPr>
              <a:t> </a:t>
            </a:r>
            <a:r>
              <a:rPr lang="en-US" sz="2100" dirty="0">
                <a:solidFill>
                  <a:schemeClr val="accent1">
                    <a:lumMod val="50000"/>
                  </a:schemeClr>
                </a:solidFill>
              </a:rPr>
              <a:t>+38 (066) 311-86-84</a:t>
            </a:r>
            <a:endParaRPr lang="ru-RU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636714" y="374561"/>
            <a:ext cx="10018711" cy="42178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uk-UA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КЕРІВНИЦТВО    ПРОГРАМИ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147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762" y="56231"/>
            <a:ext cx="10018711" cy="772733"/>
          </a:xfrm>
        </p:spPr>
        <p:txBody>
          <a:bodyPr>
            <a:noAutofit/>
          </a:bodyPr>
          <a:lstStyle/>
          <a:p>
            <a:r>
              <a:rPr lang="uk-UA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 ЗНАЙТИ ІНФОРМАЦІЮ ПРО НАС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48B55B7-287B-4120-AA36-FD4971C07D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" t="9799" r="49293" b="29988"/>
          <a:stretch/>
        </p:blipFill>
        <p:spPr>
          <a:xfrm>
            <a:off x="1987826" y="2353103"/>
            <a:ext cx="9680713" cy="4448665"/>
          </a:xfrm>
          <a:prstGeom prst="rect">
            <a:avLst/>
          </a:prstGeom>
        </p:spPr>
      </p:pic>
      <p:graphicFrame>
        <p:nvGraphicFramePr>
          <p:cNvPr id="5" name="Схема 4">
            <a:extLst>
              <a:ext uri="{FF2B5EF4-FFF2-40B4-BE49-F238E27FC236}">
                <a16:creationId xmlns:a16="http://schemas.microsoft.com/office/drawing/2014/main" xmlns="" id="{0A18D448-81AC-4613-A786-CFAE50C08A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92117108"/>
              </p:ext>
            </p:extLst>
          </p:nvPr>
        </p:nvGraphicFramePr>
        <p:xfrm>
          <a:off x="258417" y="719666"/>
          <a:ext cx="11410122" cy="1633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1867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622737" y="3273060"/>
            <a:ext cx="9659155" cy="3553497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600" b="1" baseline="30000" dirty="0">
                <a:solidFill>
                  <a:srgbClr val="7030A0"/>
                </a:solidFill>
              </a:rPr>
              <a:t>Магістерська програма є відгуком на сучасні потреби суспільства та забезпечує формування фахівця, що поєднує компетентності застосування інтелектуальних системи оброблення інформації та комп'ютерних систем, використання сучасних програмних продуктів, IT-технологій та технологічних засобів у професійній, підприємницькій діяльності з </a:t>
            </a:r>
            <a:r>
              <a:rPr lang="uk-UA" sz="3600" b="1" baseline="30000" dirty="0" err="1">
                <a:solidFill>
                  <a:srgbClr val="7030A0"/>
                </a:solidFill>
              </a:rPr>
              <a:t>компетентностями</a:t>
            </a:r>
            <a:r>
              <a:rPr lang="uk-UA" sz="3600" b="1" baseline="30000" dirty="0">
                <a:solidFill>
                  <a:srgbClr val="7030A0"/>
                </a:solidFill>
              </a:rPr>
              <a:t> бізнес-аналітика для обґрунтування та прийняття рішень в галузі управління та бізнесу</a:t>
            </a: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2"/>
          <a:srcRect l="19268" t="16383" r="53602" b="71345"/>
          <a:stretch/>
        </p:blipFill>
        <p:spPr bwMode="auto">
          <a:xfrm>
            <a:off x="0" y="20994"/>
            <a:ext cx="7120747" cy="148165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3"/>
          <a:srcRect l="13950" t="22980" r="56236" b="46079"/>
          <a:stretch/>
        </p:blipFill>
        <p:spPr bwMode="auto">
          <a:xfrm>
            <a:off x="7400925" y="1206710"/>
            <a:ext cx="4791075" cy="19240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395470" y="2064690"/>
            <a:ext cx="47908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Харківський національний економічний університет ім. С. </a:t>
            </a:r>
            <a:r>
              <a:rPr lang="uk-UA" sz="2000" b="1" i="1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Кузнеця</a:t>
            </a:r>
            <a:r>
              <a:rPr lang="uk-UA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(Україна)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86275" y="260351"/>
            <a:ext cx="5005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Братиславський університет економіки та </a:t>
            </a:r>
            <a:r>
              <a:rPr lang="ru-RU" sz="2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менеджменту </a:t>
            </a:r>
            <a:r>
              <a:rPr lang="uk-UA" sz="2000" b="1" i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(Словаччина</a:t>
            </a:r>
            <a:r>
              <a:rPr lang="uk-UA" sz="2000" b="1" i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ru-RU" sz="2000" b="1" i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3332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7341" y="283336"/>
            <a:ext cx="10018714" cy="875764"/>
          </a:xfrm>
        </p:spPr>
        <p:txBody>
          <a:bodyPr>
            <a:normAutofit/>
          </a:bodyPr>
          <a:lstStyle/>
          <a:p>
            <a:r>
              <a:rPr lang="uk-U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ГОЛОВНІ ПЕРЕВАГИ ПРОГРАМИ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403798" y="1056068"/>
            <a:ext cx="10483402" cy="5061397"/>
          </a:xfrm>
        </p:spPr>
        <p:txBody>
          <a:bodyPr>
            <a:normAutofit/>
          </a:bodyPr>
          <a:lstStyle/>
          <a:p>
            <a:pPr lvl="0" algn="just"/>
            <a:r>
              <a:rPr lang="uk-UA" dirty="0">
                <a:solidFill>
                  <a:srgbClr val="7030A0"/>
                </a:solidFill>
              </a:rPr>
              <a:t>Можливість отримання двох магістерських дипломів: </a:t>
            </a:r>
          </a:p>
          <a:p>
            <a:pPr marL="457200" lvl="1" indent="0" algn="just">
              <a:buNone/>
            </a:pPr>
            <a:r>
              <a:rPr lang="uk-UA" sz="2400" spc="-40" dirty="0">
                <a:solidFill>
                  <a:srgbClr val="7030A0"/>
                </a:solidFill>
              </a:rPr>
              <a:t>магістра зі спеціальності </a:t>
            </a:r>
            <a:r>
              <a:rPr lang="uk-UA" sz="2400" b="1" i="1" spc="-40" dirty="0">
                <a:solidFill>
                  <a:srgbClr val="7030A0"/>
                </a:solidFill>
              </a:rPr>
              <a:t>«Бізнес-аналітика та інформаційні системи в підприємництві</a:t>
            </a:r>
            <a:r>
              <a:rPr lang="uk-UA" sz="2400" b="1" i="1" spc="-40">
                <a:solidFill>
                  <a:srgbClr val="7030A0"/>
                </a:solidFill>
              </a:rPr>
              <a:t>»</a:t>
            </a:r>
            <a:r>
              <a:rPr lang="uk-UA" sz="2400" spc="-40">
                <a:solidFill>
                  <a:srgbClr val="7030A0"/>
                </a:solidFill>
              </a:rPr>
              <a:t> </a:t>
            </a:r>
            <a:r>
              <a:rPr lang="ru-RU" sz="2400" spc="-40" smtClean="0">
                <a:solidFill>
                  <a:srgbClr val="7030A0"/>
                </a:solidFill>
              </a:rPr>
              <a:t>Братиславського університету </a:t>
            </a:r>
            <a:r>
              <a:rPr lang="ru-RU" sz="2400" spc="-40">
                <a:solidFill>
                  <a:srgbClr val="7030A0"/>
                </a:solidFill>
              </a:rPr>
              <a:t>економіки та менеджменту </a:t>
            </a:r>
            <a:r>
              <a:rPr lang="uk-UA" sz="2400" smtClean="0">
                <a:solidFill>
                  <a:srgbClr val="7030A0"/>
                </a:solidFill>
              </a:rPr>
              <a:t>(</a:t>
            </a:r>
            <a:r>
              <a:rPr lang="uk-UA" sz="2400" dirty="0">
                <a:solidFill>
                  <a:srgbClr val="7030A0"/>
                </a:solidFill>
              </a:rPr>
              <a:t>європейського зразка) </a:t>
            </a:r>
          </a:p>
          <a:p>
            <a:pPr marL="457200" lvl="1" indent="0" algn="just">
              <a:buNone/>
            </a:pPr>
            <a:r>
              <a:rPr lang="uk-UA" sz="2400" dirty="0">
                <a:solidFill>
                  <a:srgbClr val="7030A0"/>
                </a:solidFill>
              </a:rPr>
              <a:t>магістра зі спеціальності </a:t>
            </a:r>
            <a:r>
              <a:rPr lang="uk-UA" sz="2400" b="1" i="1" dirty="0">
                <a:solidFill>
                  <a:srgbClr val="7030A0"/>
                </a:solidFill>
              </a:rPr>
              <a:t>«Комп’ютерні науки»</a:t>
            </a:r>
            <a:r>
              <a:rPr lang="uk-UA" sz="2400" dirty="0">
                <a:solidFill>
                  <a:srgbClr val="7030A0"/>
                </a:solidFill>
              </a:rPr>
              <a:t> ХНЕУ ім. С. Кузнеця (українського зразка);</a:t>
            </a:r>
          </a:p>
          <a:p>
            <a:pPr lvl="0" algn="just"/>
            <a:r>
              <a:rPr lang="uk-UA" dirty="0">
                <a:solidFill>
                  <a:srgbClr val="7030A0"/>
                </a:solidFill>
              </a:rPr>
              <a:t>Можливість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uk-UA" dirty="0">
                <a:solidFill>
                  <a:srgbClr val="7030A0"/>
                </a:solidFill>
              </a:rPr>
              <a:t>одержання додаткових професійних сертифікатів</a:t>
            </a:r>
            <a:r>
              <a:rPr lang="ru-RU" dirty="0">
                <a:solidFill>
                  <a:srgbClr val="7030A0"/>
                </a:solidFill>
              </a:rPr>
              <a:t> у </a:t>
            </a:r>
            <a:r>
              <a:rPr lang="en-US" dirty="0">
                <a:solidFill>
                  <a:srgbClr val="7030A0"/>
                </a:solidFill>
              </a:rPr>
              <a:t>IT</a:t>
            </a:r>
            <a:r>
              <a:rPr lang="uk-UA" dirty="0">
                <a:solidFill>
                  <a:srgbClr val="7030A0"/>
                </a:solidFill>
              </a:rPr>
              <a:t>-сфері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pPr lvl="0" algn="just"/>
            <a:r>
              <a:rPr lang="uk-UA" dirty="0">
                <a:solidFill>
                  <a:srgbClr val="7030A0"/>
                </a:solidFill>
              </a:rPr>
              <a:t>Гарантоване стажування </a:t>
            </a:r>
            <a:r>
              <a:rPr lang="ru-RU" dirty="0">
                <a:solidFill>
                  <a:srgbClr val="7030A0"/>
                </a:solidFill>
              </a:rPr>
              <a:t>та </a:t>
            </a:r>
            <a:r>
              <a:rPr lang="uk-UA" dirty="0">
                <a:solidFill>
                  <a:srgbClr val="7030A0"/>
                </a:solidFill>
              </a:rPr>
              <a:t>отримання досвіду роботи </a:t>
            </a:r>
            <a:r>
              <a:rPr lang="ru-RU" dirty="0">
                <a:solidFill>
                  <a:srgbClr val="7030A0"/>
                </a:solidFill>
              </a:rPr>
              <a:t>в </a:t>
            </a:r>
            <a:r>
              <a:rPr lang="uk-UA" dirty="0">
                <a:solidFill>
                  <a:srgbClr val="7030A0"/>
                </a:solidFill>
              </a:rPr>
              <a:t>провідних</a:t>
            </a:r>
            <a:r>
              <a:rPr lang="ru-RU" dirty="0">
                <a:solidFill>
                  <a:srgbClr val="7030A0"/>
                </a:solidFill>
              </a:rPr>
              <a:t> </a:t>
            </a:r>
            <a:r>
              <a:rPr lang="en-US" dirty="0">
                <a:solidFill>
                  <a:srgbClr val="7030A0"/>
                </a:solidFill>
              </a:rPr>
              <a:t>IT</a:t>
            </a:r>
            <a:r>
              <a:rPr lang="uk-UA" dirty="0">
                <a:solidFill>
                  <a:srgbClr val="7030A0"/>
                </a:solidFill>
              </a:rPr>
              <a:t>-компаніях Словаччини</a:t>
            </a:r>
            <a:r>
              <a:rPr lang="ru-RU" dirty="0">
                <a:solidFill>
                  <a:srgbClr val="7030A0"/>
                </a:solidFill>
              </a:rPr>
              <a:t>;</a:t>
            </a:r>
          </a:p>
          <a:p>
            <a:pPr lvl="0" algn="just"/>
            <a:r>
              <a:rPr lang="uk-UA" dirty="0">
                <a:solidFill>
                  <a:srgbClr val="7030A0"/>
                </a:solidFill>
              </a:rPr>
              <a:t>Поглиблене вивчення англійської</a:t>
            </a:r>
            <a:r>
              <a:rPr lang="ru-RU" dirty="0">
                <a:solidFill>
                  <a:srgbClr val="7030A0"/>
                </a:solidFill>
              </a:rPr>
              <a:t> та </a:t>
            </a:r>
            <a:r>
              <a:rPr lang="uk-UA" dirty="0">
                <a:solidFill>
                  <a:srgbClr val="7030A0"/>
                </a:solidFill>
              </a:rPr>
              <a:t>словацької мов</a:t>
            </a:r>
            <a:r>
              <a:rPr lang="ru-RU" dirty="0">
                <a:solidFill>
                  <a:srgbClr val="7030A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117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FFA263-06FA-46D8-B0C6-CC8D4227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11988" cy="3184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7C877D1-3AC1-41F7-8E05-ACA3E6761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6593"/>
            <a:ext cx="4811988" cy="31814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6B39EA4-4890-4623-99AA-93D605F9F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6175" y="3503897"/>
            <a:ext cx="5035826" cy="335410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371A0F4-B740-45DC-BF8D-C9339275F2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175" y="-1"/>
            <a:ext cx="5035826" cy="332939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1E674201-7F24-43BF-86B3-BB0F64B0CD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183" y="1766058"/>
            <a:ext cx="5461797" cy="3619163"/>
          </a:xfrm>
          <a:prstGeom prst="rect">
            <a:avLst/>
          </a:prstGeom>
        </p:spPr>
      </p:pic>
      <p:pic>
        <p:nvPicPr>
          <p:cNvPr id="8" name="Picture 4" descr="УКРАЇНА ТА СЛОВАЧЧИНА ОБГОВОРИЛИ ПЕРСПЕКТИВУ З&amp;#39;ЄДНАННЯ ДВОХ КРАЇН  АВТОМАГІСТРАЛЛЮ D1 | Ужгородська районна державна адміністрація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" t="3351" r="4120"/>
          <a:stretch/>
        </p:blipFill>
        <p:spPr bwMode="auto">
          <a:xfrm>
            <a:off x="4811988" y="0"/>
            <a:ext cx="2344187" cy="176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988" y="5385220"/>
            <a:ext cx="2344187" cy="1475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137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76" y="283336"/>
            <a:ext cx="10676586" cy="2756078"/>
          </a:xfrm>
        </p:spPr>
        <p:txBody>
          <a:bodyPr>
            <a:normAutofit fontScale="90000"/>
          </a:bodyPr>
          <a:lstStyle/>
          <a:p>
            <a:pPr algn="l"/>
            <a:r>
              <a:rPr lang="uk-UA" sz="2800" b="1" i="1" dirty="0">
                <a:solidFill>
                  <a:srgbClr val="7030A0"/>
                </a:solidFill>
              </a:rPr>
              <a:t>Організація навчального процесу: </a:t>
            </a:r>
            <a:br>
              <a:rPr lang="uk-UA" sz="2800" b="1" i="1" dirty="0">
                <a:solidFill>
                  <a:srgbClr val="7030A0"/>
                </a:solidFill>
              </a:rPr>
            </a:br>
            <a:r>
              <a:rPr lang="uk-UA" sz="2800" b="1" i="1" dirty="0">
                <a:solidFill>
                  <a:srgbClr val="7030A0"/>
                </a:solidFill>
              </a:rPr>
              <a:t>1 рік навчання:</a:t>
            </a:r>
            <a:br>
              <a:rPr lang="uk-UA" sz="2800" b="1" i="1" dirty="0">
                <a:solidFill>
                  <a:srgbClr val="7030A0"/>
                </a:solidFill>
              </a:rPr>
            </a:br>
            <a:r>
              <a:rPr lang="uk-UA" sz="2800" b="1" i="1" dirty="0">
                <a:solidFill>
                  <a:srgbClr val="7030A0"/>
                </a:solidFill>
              </a:rPr>
              <a:t>перший та другий навчальні семестри </a:t>
            </a:r>
            <a:r>
              <a:rPr lang="uk-UA" sz="2800" dirty="0">
                <a:solidFill>
                  <a:srgbClr val="7030A0"/>
                </a:solidFill>
              </a:rPr>
              <a:t>– </a:t>
            </a:r>
            <a:r>
              <a:rPr lang="uk-UA" sz="2800" i="1" dirty="0">
                <a:solidFill>
                  <a:srgbClr val="7030A0"/>
                </a:solidFill>
              </a:rPr>
              <a:t>у ХНЕУ ім. С. Кузнеця (Україна);</a:t>
            </a:r>
            <a:r>
              <a:rPr lang="uk-UA" sz="2800" dirty="0">
                <a:solidFill>
                  <a:srgbClr val="7030A0"/>
                </a:solidFill>
              </a:rPr>
              <a:t> </a:t>
            </a:r>
            <a:br>
              <a:rPr lang="uk-UA" sz="2800" dirty="0">
                <a:solidFill>
                  <a:srgbClr val="7030A0"/>
                </a:solidFill>
              </a:rPr>
            </a:br>
            <a:r>
              <a:rPr lang="uk-UA" sz="2800" b="1" i="1" dirty="0">
                <a:solidFill>
                  <a:srgbClr val="7030A0"/>
                </a:solidFill>
              </a:rPr>
              <a:t>виробнича практика</a:t>
            </a:r>
            <a:r>
              <a:rPr lang="uk-UA" sz="2800" dirty="0">
                <a:solidFill>
                  <a:srgbClr val="7030A0"/>
                </a:solidFill>
              </a:rPr>
              <a:t> – </a:t>
            </a:r>
            <a:r>
              <a:rPr lang="uk-UA" sz="2800" i="1" dirty="0">
                <a:solidFill>
                  <a:srgbClr val="7030A0"/>
                </a:solidFill>
              </a:rPr>
              <a:t>2 місяці </a:t>
            </a:r>
            <a:r>
              <a:rPr lang="ru-RU" sz="2800" i="1" dirty="0">
                <a:solidFill>
                  <a:srgbClr val="7030A0"/>
                </a:solidFill>
              </a:rPr>
              <a:t>у </a:t>
            </a:r>
            <a:r>
              <a:rPr lang="en-US" sz="2800" i="1" dirty="0">
                <a:solidFill>
                  <a:srgbClr val="7030A0"/>
                </a:solidFill>
              </a:rPr>
              <a:t>IT</a:t>
            </a:r>
            <a:r>
              <a:rPr lang="uk-UA" sz="2800" i="1" dirty="0">
                <a:solidFill>
                  <a:srgbClr val="7030A0"/>
                </a:solidFill>
              </a:rPr>
              <a:t> компаніях Словаччини;</a:t>
            </a:r>
            <a:r>
              <a:rPr lang="ru-RU" sz="2800" dirty="0">
                <a:solidFill>
                  <a:srgbClr val="7030A0"/>
                </a:solidFill>
              </a:rPr>
              <a:t/>
            </a:r>
            <a:br>
              <a:rPr lang="ru-RU" sz="2800" dirty="0">
                <a:solidFill>
                  <a:srgbClr val="7030A0"/>
                </a:solidFill>
              </a:rPr>
            </a:br>
            <a:r>
              <a:rPr lang="ru-RU" sz="2800" b="1" i="1" dirty="0">
                <a:solidFill>
                  <a:srgbClr val="7030A0"/>
                </a:solidFill>
              </a:rPr>
              <a:t>2 </a:t>
            </a:r>
            <a:r>
              <a:rPr lang="uk-UA" sz="2800" b="1" i="1" dirty="0">
                <a:solidFill>
                  <a:srgbClr val="7030A0"/>
                </a:solidFill>
              </a:rPr>
              <a:t>рік навчання:</a:t>
            </a:r>
            <a:br>
              <a:rPr lang="uk-UA" sz="2800" b="1" i="1" dirty="0">
                <a:solidFill>
                  <a:srgbClr val="7030A0"/>
                </a:solidFill>
              </a:rPr>
            </a:br>
            <a:r>
              <a:rPr lang="uk-UA" sz="2800" b="1" i="1" dirty="0">
                <a:solidFill>
                  <a:srgbClr val="7030A0"/>
                </a:solidFill>
              </a:rPr>
              <a:t>третій та четвертий навчальні семестри</a:t>
            </a:r>
            <a:r>
              <a:rPr lang="uk-UA" sz="2800" dirty="0">
                <a:solidFill>
                  <a:srgbClr val="7030A0"/>
                </a:solidFill>
              </a:rPr>
              <a:t> – </a:t>
            </a:r>
            <a:r>
              <a:rPr lang="uk-UA" sz="2800" i="1">
                <a:solidFill>
                  <a:srgbClr val="7030A0"/>
                </a:solidFill>
              </a:rPr>
              <a:t>у </a:t>
            </a:r>
            <a:r>
              <a:rPr lang="ru-RU" sz="2800" i="1" smtClean="0">
                <a:solidFill>
                  <a:srgbClr val="7030A0"/>
                </a:solidFill>
              </a:rPr>
              <a:t>Братиславському університеті економіки </a:t>
            </a:r>
            <a:r>
              <a:rPr lang="ru-RU" sz="2800" i="1">
                <a:solidFill>
                  <a:srgbClr val="7030A0"/>
                </a:solidFill>
              </a:rPr>
              <a:t>та менеджменту </a:t>
            </a:r>
            <a:r>
              <a:rPr lang="uk-UA" sz="2800" i="1" smtClean="0">
                <a:solidFill>
                  <a:srgbClr val="7030A0"/>
                </a:solidFill>
              </a:rPr>
              <a:t>(</a:t>
            </a:r>
            <a:r>
              <a:rPr lang="uk-UA" sz="2800" i="1" dirty="0">
                <a:solidFill>
                  <a:srgbClr val="7030A0"/>
                </a:solidFill>
              </a:rPr>
              <a:t>Словаччина</a:t>
            </a:r>
            <a:r>
              <a:rPr lang="ru-RU" sz="2800" i="1" dirty="0">
                <a:solidFill>
                  <a:srgbClr val="7030A0"/>
                </a:solidFill>
              </a:rPr>
              <a:t>)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34096" y="3580327"/>
            <a:ext cx="10807563" cy="2867695"/>
          </a:xfrm>
        </p:spPr>
        <p:txBody>
          <a:bodyPr/>
          <a:lstStyle/>
          <a:p>
            <a:pPr marL="0" indent="0" algn="ctr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6" descr="https://itas.sk/wp-content/uploads/2017/03/itas272-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899" y="4875394"/>
            <a:ext cx="3262036" cy="1281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Двойная стрелка влево/вправо 6"/>
          <p:cNvSpPr/>
          <p:nvPr/>
        </p:nvSpPr>
        <p:spPr>
          <a:xfrm>
            <a:off x="4437865" y="4710223"/>
            <a:ext cx="3400023" cy="170001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ПАРТНЕРИ ПРОГРАМИ</a:t>
            </a:r>
            <a:endParaRPr lang="ru-RU" sz="2800" dirty="0"/>
          </a:p>
        </p:txBody>
      </p:sp>
      <p:pic>
        <p:nvPicPr>
          <p:cNvPr id="10" name="Picture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066" y="4814975"/>
            <a:ext cx="4098196" cy="1490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EA67191-6F56-4D82-A39D-822DC5854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4496" y="3227220"/>
            <a:ext cx="2341067" cy="155461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469C1F8-EEB5-4696-85E6-65BF9F9FF3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1809" y="3243279"/>
            <a:ext cx="1755292" cy="159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34096" y="3580327"/>
            <a:ext cx="10807563" cy="2867695"/>
          </a:xfrm>
        </p:spPr>
        <p:txBody>
          <a:bodyPr/>
          <a:lstStyle/>
          <a:p>
            <a:pPr marL="0" indent="0" algn="ctr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uk-UA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ru-RU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B353C76-E05E-45C9-80BC-AEE185EE171C}"/>
              </a:ext>
            </a:extLst>
          </p:cNvPr>
          <p:cNvPicPr/>
          <p:nvPr/>
        </p:nvPicPr>
        <p:blipFill rotWithShape="1">
          <a:blip r:embed="rId2"/>
          <a:srcRect l="7857" t="19383" r="57830" b="12201"/>
          <a:stretch/>
        </p:blipFill>
        <p:spPr bwMode="auto">
          <a:xfrm>
            <a:off x="1987825" y="1649897"/>
            <a:ext cx="9667461" cy="5039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86947" y="29243"/>
            <a:ext cx="10469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smtClean="0">
                <a:solidFill>
                  <a:srgbClr val="7030A0"/>
                </a:solidFill>
              </a:rPr>
              <a:t>	Асоціація</a:t>
            </a:r>
            <a:r>
              <a:rPr lang="ru-RU" b="1" smtClean="0">
                <a:solidFill>
                  <a:srgbClr val="7030A0"/>
                </a:solidFill>
              </a:rPr>
              <a:t> </a:t>
            </a:r>
            <a:r>
              <a:rPr lang="en-US" b="1">
                <a:solidFill>
                  <a:srgbClr val="7030A0"/>
                </a:solidFill>
              </a:rPr>
              <a:t>IT</a:t>
            </a:r>
            <a:r>
              <a:rPr lang="ru-RU" b="1">
                <a:solidFill>
                  <a:srgbClr val="7030A0"/>
                </a:solidFill>
              </a:rPr>
              <a:t> </a:t>
            </a:r>
            <a:r>
              <a:rPr lang="uk-UA" b="1">
                <a:solidFill>
                  <a:srgbClr val="7030A0"/>
                </a:solidFill>
              </a:rPr>
              <a:t>компаній</a:t>
            </a:r>
            <a:r>
              <a:rPr lang="ru-RU" b="1">
                <a:solidFill>
                  <a:srgbClr val="7030A0"/>
                </a:solidFill>
              </a:rPr>
              <a:t> </a:t>
            </a:r>
            <a:r>
              <a:rPr lang="uk-UA" b="1">
                <a:solidFill>
                  <a:srgbClr val="7030A0"/>
                </a:solidFill>
              </a:rPr>
              <a:t>Словаччини</a:t>
            </a:r>
            <a:r>
              <a:rPr lang="ru-RU" b="1">
                <a:solidFill>
                  <a:srgbClr val="7030A0"/>
                </a:solidFill>
              </a:rPr>
              <a:t> (</a:t>
            </a:r>
            <a:r>
              <a:rPr lang="en-US" b="1">
                <a:solidFill>
                  <a:srgbClr val="7030A0"/>
                </a:solidFill>
              </a:rPr>
              <a:t>ITAS</a:t>
            </a:r>
            <a:r>
              <a:rPr lang="ru-RU" b="1">
                <a:solidFill>
                  <a:srgbClr val="7030A0"/>
                </a:solidFill>
              </a:rPr>
              <a:t>)</a:t>
            </a:r>
            <a:r>
              <a:rPr lang="uk-UA"/>
              <a:t> є найбільшою асоціацією, що об'єднує всі важливі словацькі та міжнародні </a:t>
            </a:r>
            <a:r>
              <a:rPr lang="en-US"/>
              <a:t>IT/I</a:t>
            </a:r>
            <a:r>
              <a:rPr lang="uk-UA"/>
              <a:t>К</a:t>
            </a:r>
            <a:r>
              <a:rPr lang="en-US"/>
              <a:t>T </a:t>
            </a:r>
            <a:r>
              <a:rPr lang="uk-UA"/>
              <a:t>компанії в Словаччині. Заснована в 1999 році. Сьогодні вона представляє понад 100 членів (80% ринку ІКТ) з приватного сектору ІТ/ІКТ</a:t>
            </a:r>
            <a:r>
              <a:rPr lang="uk-UA" smtClean="0"/>
              <a:t>.</a:t>
            </a:r>
          </a:p>
          <a:p>
            <a:pPr algn="just"/>
            <a:r>
              <a:rPr lang="uk-UA"/>
              <a:t>	Діяльність учасників</a:t>
            </a:r>
            <a:r>
              <a:rPr lang="en-US" b="1">
                <a:solidFill>
                  <a:srgbClr val="7030A0"/>
                </a:solidFill>
              </a:rPr>
              <a:t> ITAS</a:t>
            </a:r>
            <a:r>
              <a:rPr lang="uk-UA" b="1">
                <a:solidFill>
                  <a:srgbClr val="7030A0"/>
                </a:solidFill>
              </a:rPr>
              <a:t> </a:t>
            </a:r>
            <a:r>
              <a:rPr lang="uk-UA"/>
              <a:t>охоплює розробку програмного забезпечення, ІТ-послуги, в т.ч. аутсорсинг, банківські ІТ-послуги, розподіл </a:t>
            </a:r>
            <a:r>
              <a:rPr lang="en-US"/>
              <a:t>HW/SW, </a:t>
            </a:r>
            <a:r>
              <a:rPr lang="uk-UA"/>
              <a:t>телекомунікації, освіту, дослідження та розробки.</a:t>
            </a:r>
          </a:p>
        </p:txBody>
      </p:sp>
    </p:spTree>
    <p:extLst>
      <p:ext uri="{BB962C8B-B14F-4D97-AF65-F5344CB8AC3E}">
        <p14:creationId xmlns:p14="http://schemas.microsoft.com/office/powerpoint/2010/main" val="106477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76" y="283336"/>
            <a:ext cx="10676586" cy="1056067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7030A0"/>
                </a:solidFill>
              </a:rPr>
              <a:t>Головним</a:t>
            </a:r>
            <a:r>
              <a:rPr lang="ru-RU" sz="3200" b="1" dirty="0">
                <a:solidFill>
                  <a:srgbClr val="7030A0"/>
                </a:solidFill>
              </a:rPr>
              <a:t> партнером </a:t>
            </a:r>
            <a:r>
              <a:rPr lang="uk-UA" sz="3200" b="1" dirty="0">
                <a:solidFill>
                  <a:srgbClr val="7030A0"/>
                </a:solidFill>
              </a:rPr>
              <a:t>програми</a:t>
            </a:r>
            <a:r>
              <a:rPr lang="ru-RU" sz="3200" b="1" dirty="0">
                <a:solidFill>
                  <a:srgbClr val="7030A0"/>
                </a:solidFill>
              </a:rPr>
              <a:t> є </a:t>
            </a:r>
            <a:r>
              <a:rPr lang="uk-UA" sz="3200" b="1" dirty="0">
                <a:solidFill>
                  <a:srgbClr val="7030A0"/>
                </a:solidFill>
              </a:rPr>
              <a:t>Асоціація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>
                <a:solidFill>
                  <a:srgbClr val="7030A0"/>
                </a:solidFill>
              </a:rPr>
              <a:t>IT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компаній</a:t>
            </a:r>
            <a:r>
              <a:rPr lang="ru-RU" sz="3200" b="1" dirty="0">
                <a:solidFill>
                  <a:srgbClr val="7030A0"/>
                </a:solidFill>
              </a:rPr>
              <a:t> </a:t>
            </a:r>
            <a:r>
              <a:rPr lang="uk-UA" sz="3200" b="1" dirty="0">
                <a:solidFill>
                  <a:srgbClr val="7030A0"/>
                </a:solidFill>
              </a:rPr>
              <a:t>Словаччини</a:t>
            </a:r>
            <a:r>
              <a:rPr lang="ru-RU" sz="3200" b="1" dirty="0">
                <a:solidFill>
                  <a:srgbClr val="7030A0"/>
                </a:solidFill>
              </a:rPr>
              <a:t> (</a:t>
            </a:r>
            <a:r>
              <a:rPr lang="en-US" sz="3200" b="1" dirty="0">
                <a:solidFill>
                  <a:srgbClr val="7030A0"/>
                </a:solidFill>
              </a:rPr>
              <a:t>ITAS</a:t>
            </a:r>
            <a:r>
              <a:rPr lang="ru-RU" sz="3200" b="1" dirty="0">
                <a:solidFill>
                  <a:srgbClr val="7030A0"/>
                </a:solidFill>
              </a:rPr>
              <a:t>), </a:t>
            </a:r>
            <a:r>
              <a:rPr lang="uk-UA" sz="3200" b="1" dirty="0">
                <a:solidFill>
                  <a:srgbClr val="7030A0"/>
                </a:solidFill>
              </a:rPr>
              <a:t>що гарантує</a:t>
            </a:r>
            <a:r>
              <a:rPr lang="ru-RU" sz="3200" b="1" dirty="0">
                <a:solidFill>
                  <a:srgbClr val="7030A0"/>
                </a:solidFill>
              </a:rPr>
              <a:t>: 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84100" y="1339403"/>
            <a:ext cx="10084159" cy="53533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Фінансову компенсацію для студентів</a:t>
            </a:r>
            <a:r>
              <a:rPr lang="uk-UA" sz="22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-контрактників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1-й рік навчання у ХНЕУ ім. С. Кузнеця за умови отримання середнього балу академічної успішності вище за 74 бали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  <a:endParaRPr lang="ru-RU" sz="2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Проходження виробничої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практики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(стажування) протягом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місяців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uk-UA" sz="22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провідних</a:t>
            </a:r>
            <a:r>
              <a:rPr lang="ru-RU" sz="22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uk-UA" sz="220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uk-UA" sz="220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компаніях</a:t>
            </a:r>
            <a:r>
              <a:rPr lang="ru-RU" sz="220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та </a:t>
            </a:r>
            <a:r>
              <a:rPr lang="ru-RU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фінансово-кредитних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установах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Словаччини влітку після успішного закінчення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 року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ХНЕУ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ім. С. Кузнеця з відшкодуванням витрат, пов’язаних з проїздом та проживанням у Братиславі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 </a:t>
            </a:r>
            <a:endParaRPr lang="ru-RU" sz="22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Оплата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2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2200" smtClean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Братиславському університеті </a:t>
            </a:r>
            <a:r>
              <a:rPr lang="ru-RU" sz="220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економіки та менеджменту </a:t>
            </a:r>
            <a:r>
              <a:rPr lang="uk-UA" sz="220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другий рік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навчання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розмірі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1700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та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виплата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стипендії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в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розмірі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200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Євро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Оплата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додаткових курсів 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вивчення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мов програмування, курсі словацької мови тощо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;</a:t>
            </a: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  <a:tabLst>
                <a:tab pos="270510" algn="l"/>
              </a:tabLst>
            </a:pPr>
            <a:r>
              <a:rPr lang="uk-UA" sz="2200" dirty="0">
                <a:solidFill>
                  <a:srgbClr val="0070C0"/>
                </a:solidFill>
                <a:latin typeface="Calibri" panose="020F0502020204030204" pitchFamily="34" charset="0"/>
              </a:rPr>
              <a:t>Гарантоване місце роботи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провідних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2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</a:t>
            </a:r>
            <a:r>
              <a:rPr lang="ru-RU" sz="220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2200" smtClean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компаніях та фінансово-кредитних установах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Словаччини протягом </a:t>
            </a:r>
            <a:r>
              <a:rPr lang="ru-RU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</a:t>
            </a:r>
            <a:r>
              <a:rPr lang="uk-UA" sz="2200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років після успішного закінчення програми</a:t>
            </a:r>
            <a:endParaRPr lang="uk-UA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82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76000"/>
                <a:satMod val="180000"/>
              </a:schemeClr>
              <a:schemeClr val="bg2">
                <a:tint val="80000"/>
                <a:satMod val="120000"/>
                <a:lumMod val="18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D58CC35-7270-4AD2-8792-2D2E934CD6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35" name="Freeform 6">
              <a:extLst>
                <a:ext uri="{FF2B5EF4-FFF2-40B4-BE49-F238E27FC236}">
                  <a16:creationId xmlns:a16="http://schemas.microsoft.com/office/drawing/2014/main" xmlns="" id="{03BC05D6-945D-49D6-AD12-785A6998CAB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36" name="Freeform 7">
              <a:extLst>
                <a:ext uri="{FF2B5EF4-FFF2-40B4-BE49-F238E27FC236}">
                  <a16:creationId xmlns:a16="http://schemas.microsoft.com/office/drawing/2014/main" xmlns="" id="{6A42BEE3-F173-4D31-9A98-D9577034AD9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37" name="Freeform 9">
              <a:extLst>
                <a:ext uri="{FF2B5EF4-FFF2-40B4-BE49-F238E27FC236}">
                  <a16:creationId xmlns:a16="http://schemas.microsoft.com/office/drawing/2014/main" xmlns="" id="{BD131322-78B2-4EAC-961C-DC16216EC6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xmlns="" id="{5A685BC6-9921-44E3-86D9-D15AB6393DD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39" name="Freeform 11">
              <a:extLst>
                <a:ext uri="{FF2B5EF4-FFF2-40B4-BE49-F238E27FC236}">
                  <a16:creationId xmlns:a16="http://schemas.microsoft.com/office/drawing/2014/main" xmlns="" id="{99E9A136-C426-4D4A-9ACE-AA69BB7FD8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40" name="Freeform 12">
              <a:extLst>
                <a:ext uri="{FF2B5EF4-FFF2-40B4-BE49-F238E27FC236}">
                  <a16:creationId xmlns:a16="http://schemas.microsoft.com/office/drawing/2014/main" xmlns="" id="{D55B2D10-C6DF-4033-940F-915CFDAE5C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2948" y="219448"/>
            <a:ext cx="4224130" cy="283421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700" b="1" smtClean="0">
                <a:solidFill>
                  <a:srgbClr val="7030A0"/>
                </a:solidFill>
              </a:rPr>
              <a:t>ДОДАТКОВІ МОЖЛИВОСТІ </a:t>
            </a:r>
            <a:r>
              <a:rPr lang="uk-UA" sz="2700" b="1" smtClean="0">
                <a:solidFill>
                  <a:srgbClr val="7030A0"/>
                </a:solidFill>
              </a:rPr>
              <a:t> </a:t>
            </a:r>
            <a:r>
              <a:rPr lang="en-US" sz="2700" b="1" smtClean="0">
                <a:solidFill>
                  <a:srgbClr val="7030A0"/>
                </a:solidFill>
              </a:rPr>
              <a:t>ТА ПРОПОЗИЦІЇ СЛОВАЦЬКИХ ПАРТНЕРІВ У ВОЄННИЙ ЧАС</a:t>
            </a:r>
            <a:r>
              <a:rPr lang="uk-UA" sz="2700" b="1" smtClean="0">
                <a:solidFill>
                  <a:srgbClr val="7030A0"/>
                </a:solidFill>
              </a:rPr>
              <a:t> </a:t>
            </a:r>
            <a:r>
              <a:rPr lang="uk-UA" sz="2000" b="1" smtClean="0">
                <a:solidFill>
                  <a:srgbClr val="7030A0"/>
                </a:solidFill>
              </a:rPr>
              <a:t/>
            </a:r>
            <a:br>
              <a:rPr lang="uk-UA" sz="2000" b="1" smtClean="0">
                <a:solidFill>
                  <a:srgbClr val="7030A0"/>
                </a:solidFill>
              </a:rPr>
            </a:br>
            <a:r>
              <a:rPr lang="uk-UA" sz="2000" b="1" smtClean="0">
                <a:solidFill>
                  <a:srgbClr val="7030A0"/>
                </a:solidFill>
              </a:rPr>
              <a:t/>
            </a:r>
            <a:br>
              <a:rPr lang="uk-UA" sz="2000" b="1" smtClean="0">
                <a:solidFill>
                  <a:srgbClr val="7030A0"/>
                </a:solidFill>
              </a:rPr>
            </a:br>
            <a:r>
              <a:rPr lang="uk-UA" sz="2200" b="1" smtClean="0">
                <a:solidFill>
                  <a:srgbClr val="7030A0"/>
                </a:solidFill>
              </a:rPr>
              <a:t>Деталі за посиланням:</a:t>
            </a:r>
            <a:br>
              <a:rPr lang="uk-UA" sz="2200" b="1" smtClean="0">
                <a:solidFill>
                  <a:srgbClr val="7030A0"/>
                </a:solidFill>
              </a:rPr>
            </a:br>
            <a:r>
              <a:rPr lang="en-GB" sz="2200" b="1">
                <a:hlinkClick r:id="rId3"/>
              </a:rPr>
              <a:t>Digital Talents_SK – UA </a:t>
            </a:r>
            <a:r>
              <a:rPr lang="en-GB" sz="2200" b="1" smtClean="0">
                <a:hlinkClick r:id="rId3"/>
              </a:rPr>
              <a:t>Programme</a:t>
            </a:r>
            <a:r>
              <a:rPr lang="uk-UA" sz="2000" b="1" smtClean="0"/>
              <a:t/>
            </a:r>
            <a:br>
              <a:rPr lang="uk-UA" sz="2000" b="1" smtClean="0"/>
            </a:b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42" name="Rounded Rectangle 6">
            <a:extLst>
              <a:ext uri="{FF2B5EF4-FFF2-40B4-BE49-F238E27FC236}">
                <a16:creationId xmlns:a16="http://schemas.microsoft.com/office/drawing/2014/main" xmlns="" id="{13B3687F-F4F2-4A7F-B1FE-9ABBB5F961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54347" y="648931"/>
            <a:ext cx="6869937" cy="5231964"/>
          </a:xfrm>
          <a:prstGeom prst="roundRect">
            <a:avLst>
              <a:gd name="adj" fmla="val 4834"/>
            </a:avLst>
          </a:prstGeom>
          <a:solidFill>
            <a:schemeClr val="bg1"/>
          </a:solidFill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20DAD9AA-ABA3-29A3-D386-5E7BB43D8A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850" t="24630" r="32144" b="13113"/>
          <a:stretch/>
        </p:blipFill>
        <p:spPr bwMode="auto">
          <a:xfrm>
            <a:off x="860655" y="753223"/>
            <a:ext cx="4758863" cy="282434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C02A0FF5-6641-7E82-87FE-59FA6CF56D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64" t="24630" r="33682" b="14481"/>
          <a:stretch/>
        </p:blipFill>
        <p:spPr bwMode="auto">
          <a:xfrm>
            <a:off x="3086100" y="3112730"/>
            <a:ext cx="4323494" cy="2599990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609F4B5-1217-927A-DD7C-7BCD70F037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04" t="25314" r="39711" b="16306"/>
          <a:stretch/>
        </p:blipFill>
        <p:spPr bwMode="auto">
          <a:xfrm>
            <a:off x="8654751" y="2870650"/>
            <a:ext cx="2882901" cy="3804335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720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0762" y="56231"/>
            <a:ext cx="10018711" cy="772733"/>
          </a:xfrm>
        </p:spPr>
        <p:txBody>
          <a:bodyPr>
            <a:noAutofit/>
          </a:bodyPr>
          <a:lstStyle/>
          <a:p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ВИМОГИ ДО КАНДИДАТІВ</a:t>
            </a:r>
            <a:endParaRPr lang="ru-RU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344986" y="743160"/>
            <a:ext cx="10696201" cy="920462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ru-RU" sz="2200" dirty="0">
                <a:solidFill>
                  <a:srgbClr val="0070C0"/>
                </a:solidFill>
              </a:rPr>
              <a:t>До </a:t>
            </a:r>
            <a:r>
              <a:rPr lang="uk-UA" sz="2200" dirty="0">
                <a:solidFill>
                  <a:srgbClr val="0070C0"/>
                </a:solidFill>
              </a:rPr>
              <a:t>програми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uk-UA" sz="2200" dirty="0">
                <a:solidFill>
                  <a:srgbClr val="0070C0"/>
                </a:solidFill>
              </a:rPr>
              <a:t>приймаються</a:t>
            </a:r>
            <a:r>
              <a:rPr lang="ru-RU" sz="2200" dirty="0">
                <a:solidFill>
                  <a:srgbClr val="0070C0"/>
                </a:solidFill>
              </a:rPr>
              <a:t> особи, </a:t>
            </a:r>
            <a:r>
              <a:rPr lang="uk-UA" sz="2200" dirty="0">
                <a:solidFill>
                  <a:srgbClr val="0070C0"/>
                </a:solidFill>
              </a:rPr>
              <a:t>що мають освітній ступінь </a:t>
            </a:r>
            <a:r>
              <a:rPr lang="ru-RU" sz="2200" dirty="0">
                <a:solidFill>
                  <a:srgbClr val="0070C0"/>
                </a:solidFill>
              </a:rPr>
              <a:t>бакалавра </a:t>
            </a:r>
            <a:r>
              <a:rPr lang="uk-UA" sz="2200" dirty="0">
                <a:solidFill>
                  <a:srgbClr val="0070C0"/>
                </a:solidFill>
              </a:rPr>
              <a:t>чи</a:t>
            </a:r>
            <a:r>
              <a:rPr lang="ru-RU" sz="2200" dirty="0">
                <a:solidFill>
                  <a:srgbClr val="0070C0"/>
                </a:solidFill>
              </a:rPr>
              <a:t> </a:t>
            </a:r>
            <a:r>
              <a:rPr lang="uk-UA" sz="2200" dirty="0">
                <a:solidFill>
                  <a:srgbClr val="0070C0"/>
                </a:solidFill>
              </a:rPr>
              <a:t>магістра з: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200" dirty="0">
                <a:solidFill>
                  <a:srgbClr val="0070C0"/>
                </a:solidFill>
              </a:rPr>
              <a:t>- комп'ютерних спеціальностей;</a:t>
            </a:r>
          </a:p>
          <a:p>
            <a:pPr algn="just">
              <a:spcBef>
                <a:spcPts val="0"/>
              </a:spcBef>
              <a:spcAft>
                <a:spcPts val="0"/>
              </a:spcAft>
            </a:pPr>
            <a:r>
              <a:rPr lang="uk-UA" sz="2200" dirty="0">
                <a:solidFill>
                  <a:srgbClr val="0070C0"/>
                </a:solidFill>
              </a:rPr>
              <a:t>- економічних спеціальностей з початковим знанням мов програмування</a:t>
            </a:r>
            <a:endParaRPr lang="ru-RU" sz="2200" dirty="0">
              <a:solidFill>
                <a:srgbClr val="0070C0"/>
              </a:solidFill>
            </a:endParaRPr>
          </a:p>
        </p:txBody>
      </p:sp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520550009"/>
              </p:ext>
            </p:extLst>
          </p:nvPr>
        </p:nvGraphicFramePr>
        <p:xfrm>
          <a:off x="1255060" y="1767627"/>
          <a:ext cx="8899302" cy="45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Arrow: Right 15"/>
          <p:cNvSpPr/>
          <p:nvPr/>
        </p:nvSpPr>
        <p:spPr>
          <a:xfrm>
            <a:off x="9933647" y="3373832"/>
            <a:ext cx="498352" cy="33934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14" name="Rectangle 16"/>
          <p:cNvSpPr/>
          <p:nvPr/>
        </p:nvSpPr>
        <p:spPr>
          <a:xfrm>
            <a:off x="2786412" y="5688705"/>
            <a:ext cx="7173532" cy="98429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uk-UA" sz="2800" i="1" kern="1000" baseline="300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Більш детальну інформацію щодо магістерської програми «Бізнес-аналітика та інформаційні системи в підприємництві» можна отримати на </a:t>
            </a:r>
            <a:r>
              <a:rPr lang="uk-UA" sz="2800" i="1" kern="1000" baseline="3000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сайті </a:t>
            </a:r>
            <a:r>
              <a:rPr lang="uk-UA" sz="2800" i="1" kern="1000" baseline="30000" smtClean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Calibri" panose="020F0502020204030204" pitchFamily="34" charset="0"/>
              </a:rPr>
              <a:t>програми</a:t>
            </a:r>
            <a:endParaRPr lang="uk-UA" sz="2800" kern="1000" baseline="30000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Arrow: Right 15"/>
          <p:cNvSpPr/>
          <p:nvPr/>
        </p:nvSpPr>
        <p:spPr>
          <a:xfrm>
            <a:off x="9995278" y="5717847"/>
            <a:ext cx="498352" cy="339346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pic>
        <p:nvPicPr>
          <p:cNvPr id="2054" name="Picture 6" descr="C:\Users\Виктория\Downloads\qrcode_25185950_(3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3630" y="2524647"/>
            <a:ext cx="1698370" cy="160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Виктория\Downloads\qrcode_25186464_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6316" y="4825528"/>
            <a:ext cx="1652997" cy="157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265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429</TotalTime>
  <Words>465</Words>
  <Application>Microsoft Office PowerPoint</Application>
  <PresentationFormat>Произвольный</PresentationFormat>
  <Paragraphs>67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Параллакс</vt:lpstr>
      <vt:lpstr>Tema de Office</vt:lpstr>
      <vt:lpstr>Спільна  словацько-українська  магістерська програма  </vt:lpstr>
      <vt:lpstr>Презентация PowerPoint</vt:lpstr>
      <vt:lpstr>ГОЛОВНІ ПЕРЕВАГИ ПРОГРАМИ</vt:lpstr>
      <vt:lpstr>Презентация PowerPoint</vt:lpstr>
      <vt:lpstr>Організація навчального процесу:  1 рік навчання: перший та другий навчальні семестри – у ХНЕУ ім. С. Кузнеця (Україна);  виробнича практика – 2 місяці у IT компаніях Словаччини; 2 рік навчання: третій та четвертий навчальні семестри – у Братиславському університеті економіки та менеджменту (Словаччина)</vt:lpstr>
      <vt:lpstr>Презентация PowerPoint</vt:lpstr>
      <vt:lpstr>Головним партнером програми є Асоціація IT компаній Словаччини (ITAS), що гарантує: </vt:lpstr>
      <vt:lpstr>ДОДАТКОВІ МОЖЛИВОСТІ  ТА ПРОПОЗИЦІЇ СЛОВАЦЬКИХ ПАРТНЕРІВ У ВОЄННИЙ ЧАС   Деталі за посиланням: Digital Talents_SK – UA Programme </vt:lpstr>
      <vt:lpstr>ВИМОГИ ДО КАНДИДАТІВ</vt:lpstr>
      <vt:lpstr>Керівники</vt:lpstr>
      <vt:lpstr>ДЕ ЗНАЙТИ ІНФОРМАЦІЮ ПРО НАС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Спільна  словацько-українська магістерська програма</dc:title>
  <dc:creator>Rayevnyeva Olena</dc:creator>
  <cp:lastModifiedBy>Виктория</cp:lastModifiedBy>
  <cp:revision>44</cp:revision>
  <dcterms:created xsi:type="dcterms:W3CDTF">2018-06-14T22:23:52Z</dcterms:created>
  <dcterms:modified xsi:type="dcterms:W3CDTF">2022-07-05T10:12:19Z</dcterms:modified>
</cp:coreProperties>
</file>